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2.xml" ContentType="application/vnd.openxmlformats-officedocument.presentationml.tags+xml"/>
  <Override PartName="/ppt/notesSlides/notesSlide2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17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18.xml" ContentType="application/vnd.openxmlformats-officedocument.presentationml.tags+xml"/>
  <Override PartName="/ppt/notesSlides/notesSlide33.xml" ContentType="application/vnd.openxmlformats-officedocument.presentationml.notesSlide+xml"/>
  <Override PartName="/ppt/tags/tag19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notesMasterIdLst>
    <p:notesMasterId r:id="rId57"/>
  </p:notesMasterIdLst>
  <p:handoutMasterIdLst>
    <p:handoutMasterId r:id="rId58"/>
  </p:handoutMasterIdLst>
  <p:sldIdLst>
    <p:sldId id="483" r:id="rId2"/>
    <p:sldId id="487" r:id="rId3"/>
    <p:sldId id="478" r:id="rId4"/>
    <p:sldId id="485" r:id="rId5"/>
    <p:sldId id="488" r:id="rId6"/>
    <p:sldId id="491" r:id="rId7"/>
    <p:sldId id="492" r:id="rId8"/>
    <p:sldId id="955" r:id="rId9"/>
    <p:sldId id="486" r:id="rId10"/>
    <p:sldId id="421" r:id="rId11"/>
    <p:sldId id="422" r:id="rId12"/>
    <p:sldId id="423" r:id="rId13"/>
    <p:sldId id="415" r:id="rId14"/>
    <p:sldId id="416" r:id="rId15"/>
    <p:sldId id="974" r:id="rId16"/>
    <p:sldId id="976" r:id="rId17"/>
    <p:sldId id="975" r:id="rId18"/>
    <p:sldId id="983" r:id="rId19"/>
    <p:sldId id="958" r:id="rId20"/>
    <p:sldId id="426" r:id="rId21"/>
    <p:sldId id="959" r:id="rId22"/>
    <p:sldId id="956" r:id="rId23"/>
    <p:sldId id="960" r:id="rId24"/>
    <p:sldId id="961" r:id="rId25"/>
    <p:sldId id="962" r:id="rId26"/>
    <p:sldId id="957" r:id="rId27"/>
    <p:sldId id="963" r:id="rId28"/>
    <p:sldId id="964" r:id="rId29"/>
    <p:sldId id="965" r:id="rId30"/>
    <p:sldId id="430" r:id="rId31"/>
    <p:sldId id="966" r:id="rId32"/>
    <p:sldId id="968" r:id="rId33"/>
    <p:sldId id="969" r:id="rId34"/>
    <p:sldId id="970" r:id="rId35"/>
    <p:sldId id="971" r:id="rId36"/>
    <p:sldId id="432" r:id="rId37"/>
    <p:sldId id="972" r:id="rId38"/>
    <p:sldId id="973" r:id="rId39"/>
    <p:sldId id="480" r:id="rId40"/>
    <p:sldId id="977" r:id="rId41"/>
    <p:sldId id="431" r:id="rId42"/>
    <p:sldId id="481" r:id="rId43"/>
    <p:sldId id="482" r:id="rId44"/>
    <p:sldId id="453" r:id="rId45"/>
    <p:sldId id="457" r:id="rId46"/>
    <p:sldId id="978" r:id="rId47"/>
    <p:sldId id="979" r:id="rId48"/>
    <p:sldId id="981" r:id="rId49"/>
    <p:sldId id="982" r:id="rId50"/>
    <p:sldId id="468" r:id="rId51"/>
    <p:sldId id="984" r:id="rId52"/>
    <p:sldId id="985" r:id="rId53"/>
    <p:sldId id="460" r:id="rId54"/>
    <p:sldId id="442" r:id="rId55"/>
    <p:sldId id="1523" r:id="rId56"/>
  </p:sldIdLst>
  <p:sldSz cx="9144000" cy="6858000" type="screen4x3"/>
  <p:notesSz cx="6935788" cy="9220200"/>
  <p:custDataLst>
    <p:tags r:id="rId5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990033"/>
    <a:srgbClr val="C709BE"/>
    <a:srgbClr val="19A5D7"/>
    <a:srgbClr val="C1E8F1"/>
    <a:srgbClr val="C2EEF0"/>
    <a:srgbClr val="CC00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91" autoAdjust="0"/>
    <p:restoredTop sz="93298" autoAdjust="0"/>
  </p:normalViewPr>
  <p:slideViewPr>
    <p:cSldViewPr>
      <p:cViewPr varScale="1">
        <p:scale>
          <a:sx n="53" d="100"/>
          <a:sy n="53" d="100"/>
        </p:scale>
        <p:origin x="888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454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B324D3E4-9573-450F-BA75-0CD760CF671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6371" name="Rectangle 3">
            <a:extLst>
              <a:ext uri="{FF2B5EF4-FFF2-40B4-BE49-F238E27FC236}">
                <a16:creationId xmlns:a16="http://schemas.microsoft.com/office/drawing/2014/main" id="{288846C2-8AAD-4965-AD23-ED2C31B3829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9063" y="0"/>
            <a:ext cx="30051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6372" name="Rectangle 4">
            <a:extLst>
              <a:ext uri="{FF2B5EF4-FFF2-40B4-BE49-F238E27FC236}">
                <a16:creationId xmlns:a16="http://schemas.microsoft.com/office/drawing/2014/main" id="{56210894-ED3C-46BB-9B57-7B55136A09B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6373" name="Rectangle 5">
            <a:extLst>
              <a:ext uri="{FF2B5EF4-FFF2-40B4-BE49-F238E27FC236}">
                <a16:creationId xmlns:a16="http://schemas.microsoft.com/office/drawing/2014/main" id="{AFD6EAA4-F5D9-48B7-8847-6B62C457311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63" y="8758238"/>
            <a:ext cx="30051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EFBE607-3136-4D88-8EF1-B963237A5D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ACDE5BF7-8E15-4B00-A035-348F6C14D06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18" tIns="46159" rIns="92318" bIns="46159" numCol="1" anchor="t" anchorCtr="0" compatLnSpc="1">
            <a:prstTxWarp prst="textNoShape">
              <a:avLst/>
            </a:prstTxWarp>
          </a:bodyPr>
          <a:lstStyle>
            <a:lvl1pPr defTabSz="92392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1EAB573B-384D-4218-B4B1-658707687E6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29063" y="0"/>
            <a:ext cx="30051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18" tIns="46159" rIns="92318" bIns="46159" numCol="1" anchor="t" anchorCtr="0" compatLnSpc="1">
            <a:prstTxWarp prst="textNoShape">
              <a:avLst/>
            </a:prstTxWarp>
          </a:bodyPr>
          <a:lstStyle>
            <a:lvl1pPr algn="r" defTabSz="92392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E60340F6-FE4F-493F-B910-18745271F55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8D18EF64-A708-4A83-AEAD-3B06BC771A5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738" y="4378325"/>
            <a:ext cx="5548312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18" tIns="46159" rIns="92318" bIns="461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5846" name="Rectangle 6">
            <a:extLst>
              <a:ext uri="{FF2B5EF4-FFF2-40B4-BE49-F238E27FC236}">
                <a16:creationId xmlns:a16="http://schemas.microsoft.com/office/drawing/2014/main" id="{52F9AA9D-A390-438A-A508-EABA905FE31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18" tIns="46159" rIns="92318" bIns="46159" numCol="1" anchor="b" anchorCtr="0" compatLnSpc="1">
            <a:prstTxWarp prst="textNoShape">
              <a:avLst/>
            </a:prstTxWarp>
          </a:bodyPr>
          <a:lstStyle>
            <a:lvl1pPr defTabSz="92392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>
            <a:extLst>
              <a:ext uri="{FF2B5EF4-FFF2-40B4-BE49-F238E27FC236}">
                <a16:creationId xmlns:a16="http://schemas.microsoft.com/office/drawing/2014/main" id="{A1B1E713-010B-4C08-9982-2A99383D4C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9063" y="8758238"/>
            <a:ext cx="30051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18" tIns="46159" rIns="92318" bIns="46159" numCol="1" anchor="b" anchorCtr="0" compatLnSpc="1">
            <a:prstTxWarp prst="textNoShape">
              <a:avLst/>
            </a:prstTxWarp>
          </a:bodyPr>
          <a:lstStyle>
            <a:lvl1pPr algn="r" defTabSz="923925" eaLnBrk="1" hangingPunct="1">
              <a:defRPr sz="1200"/>
            </a:lvl1pPr>
          </a:lstStyle>
          <a:p>
            <a:pPr>
              <a:defRPr/>
            </a:pPr>
            <a:fld id="{E7ED9A44-2726-4F66-9ACC-2C5C8F6E8F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07586C9A-14C8-4CE8-8420-60BA3FFAF7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9BDB2B3-7E74-4883-88AD-116F6AD46CFE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62226F46-5F22-48C5-B178-32EFDECC73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BB5B1BF7-1C0E-4D67-B97F-5626343931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90F4A89C-6E8F-42D1-92F1-AFDEF41D45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0E9B608-56CB-42F5-8C40-01D12DE784F4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924E46B0-CBC0-43FB-9F6C-1DED475E50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D0EB2AF3-BDFF-4E7B-87BC-690939C742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90F4A89C-6E8F-42D1-92F1-AFDEF41D45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0E9B608-56CB-42F5-8C40-01D12DE784F4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924E46B0-CBC0-43FB-9F6C-1DED475E50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D0EB2AF3-BDFF-4E7B-87BC-690939C742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459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3102D8EB-A299-4AEC-AFE7-71722F38A6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EB4D51E-E709-4A86-90B3-C94AE177A3CC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19BDB517-5F05-4D91-A1FF-C3B3ACBFFF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AA1E8D54-7684-4816-9A72-124207AE15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3102D8EB-A299-4AEC-AFE7-71722F38A6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EB4D51E-E709-4A86-90B3-C94AE177A3CC}" type="slidenum">
              <a:rPr lang="en-US" altLang="en-US" smtClean="0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19BDB517-5F05-4D91-A1FF-C3B3ACBFFF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AA1E8D54-7684-4816-9A72-124207AE15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096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3102D8EB-A299-4AEC-AFE7-71722F38A6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EB4D51E-E709-4A86-90B3-C94AE177A3CC}" type="slidenum">
              <a:rPr lang="en-US" altLang="en-US" smtClean="0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19BDB517-5F05-4D91-A1FF-C3B3ACBFFF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AA1E8D54-7684-4816-9A72-124207AE15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7075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3102D8EB-A299-4AEC-AFE7-71722F38A6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EB4D51E-E709-4A86-90B3-C94AE177A3CC}" type="slidenum">
              <a:rPr lang="en-US" altLang="en-US" smtClean="0"/>
              <a:pPr>
                <a:spcBef>
                  <a:spcPct val="0"/>
                </a:spcBef>
              </a:pPr>
              <a:t>25</a:t>
            </a:fld>
            <a:endParaRPr lang="en-US" altLang="en-US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19BDB517-5F05-4D91-A1FF-C3B3ACBFFF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AA1E8D54-7684-4816-9A72-124207AE15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430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4CEB2852-953D-4E1F-A38E-D44CCA7F7B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BB60525-429D-484B-ADCB-BA854145969F}" type="slidenum">
              <a:rPr lang="en-US" altLang="en-US" smtClean="0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DCDDA36C-A7D0-4983-9200-7613891FBE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5F22517A-1ACF-4F93-9832-5ACC42F13F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4CEB2852-953D-4E1F-A38E-D44CCA7F7B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BB60525-429D-484B-ADCB-BA854145969F}" type="slidenum">
              <a:rPr lang="en-US" altLang="en-US" smtClean="0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DCDDA36C-A7D0-4983-9200-7613891FBE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5F22517A-1ACF-4F93-9832-5ACC42F13F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43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4CEB2852-953D-4E1F-A38E-D44CCA7F7B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BB60525-429D-484B-ADCB-BA854145969F}" type="slidenum">
              <a:rPr lang="en-US" altLang="en-US" smtClean="0"/>
              <a:pPr>
                <a:spcBef>
                  <a:spcPct val="0"/>
                </a:spcBef>
              </a:pPr>
              <a:t>28</a:t>
            </a:fld>
            <a:endParaRPr lang="en-US" altLang="en-US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DCDDA36C-A7D0-4983-9200-7613891FBE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5F22517A-1ACF-4F93-9832-5ACC42F13F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4141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4CEB2852-953D-4E1F-A38E-D44CCA7F7B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BB60525-429D-484B-ADCB-BA854145969F}" type="slidenum">
              <a:rPr lang="en-US" altLang="en-US" smtClean="0"/>
              <a:pPr>
                <a:spcBef>
                  <a:spcPct val="0"/>
                </a:spcBef>
              </a:pPr>
              <a:t>29</a:t>
            </a:fld>
            <a:endParaRPr lang="en-US" altLang="en-US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DCDDA36C-A7D0-4983-9200-7613891FBE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5F22517A-1ACF-4F93-9832-5ACC42F13F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429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C3E2D4B2-67F4-40AB-B018-C86EC233F9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0C5180-D682-4C8D-8361-E082E85DF602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7D8D49B1-66DD-4F38-986D-3354EA61D0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9C6F4F8C-30AC-4CE9-B8E9-B180E1E7B2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080FBEA6-80B5-41E9-8CD0-FC88E4E8B8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0EC94C0-0636-476B-80D2-0DB399867E27}" type="slidenum">
              <a:rPr lang="en-US" altLang="en-US" smtClean="0"/>
              <a:pPr>
                <a:spcBef>
                  <a:spcPct val="0"/>
                </a:spcBef>
              </a:pPr>
              <a:t>30</a:t>
            </a:fld>
            <a:endParaRPr lang="en-US" altLang="en-US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276EC4B2-A8C7-4B41-AA36-0D13C152EE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B5B0FB22-363F-4894-8243-2A129269DB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4CEB2852-953D-4E1F-A38E-D44CCA7F7B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BB60525-429D-484B-ADCB-BA854145969F}" type="slidenum">
              <a:rPr lang="en-US" altLang="en-US" smtClean="0"/>
              <a:pPr>
                <a:spcBef>
                  <a:spcPct val="0"/>
                </a:spcBef>
              </a:pPr>
              <a:t>31</a:t>
            </a:fld>
            <a:endParaRPr lang="en-US" altLang="en-US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DCDDA36C-A7D0-4983-9200-7613891FBE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5F22517A-1ACF-4F93-9832-5ACC42F13F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7100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4CEB2852-953D-4E1F-A38E-D44CCA7F7B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BB60525-429D-484B-ADCB-BA854145969F}" type="slidenum">
              <a:rPr lang="en-US" altLang="en-US" smtClean="0"/>
              <a:pPr>
                <a:spcBef>
                  <a:spcPct val="0"/>
                </a:spcBef>
              </a:pPr>
              <a:t>32</a:t>
            </a:fld>
            <a:endParaRPr lang="en-US" altLang="en-US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DCDDA36C-A7D0-4983-9200-7613891FBE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5F22517A-1ACF-4F93-9832-5ACC42F13F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356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4CEB2852-953D-4E1F-A38E-D44CCA7F7B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BB60525-429D-484B-ADCB-BA854145969F}" type="slidenum">
              <a:rPr lang="en-US" altLang="en-US" smtClean="0"/>
              <a:pPr>
                <a:spcBef>
                  <a:spcPct val="0"/>
                </a:spcBef>
              </a:pPr>
              <a:t>33</a:t>
            </a:fld>
            <a:endParaRPr lang="en-US" altLang="en-US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DCDDA36C-A7D0-4983-9200-7613891FBE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5F22517A-1ACF-4F93-9832-5ACC42F13F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9779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55EF6F4B-F66E-4EC2-A9DD-6662C299B6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739903-42E9-4D87-A536-4BF5E9010361}" type="slidenum">
              <a:rPr lang="en-US" altLang="en-US" smtClean="0"/>
              <a:pPr>
                <a:spcBef>
                  <a:spcPct val="0"/>
                </a:spcBef>
              </a:pPr>
              <a:t>36</a:t>
            </a:fld>
            <a:endParaRPr lang="en-US" altLang="en-US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463C41D4-545F-4866-8CA4-B7A5BFAD06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86C45BE8-FB88-4EDA-B949-987BB90B48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55EF6F4B-F66E-4EC2-A9DD-6662C299B6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739903-42E9-4D87-A536-4BF5E9010361}" type="slidenum">
              <a:rPr lang="en-US" altLang="en-US" smtClean="0"/>
              <a:pPr>
                <a:spcBef>
                  <a:spcPct val="0"/>
                </a:spcBef>
              </a:pPr>
              <a:t>37</a:t>
            </a:fld>
            <a:endParaRPr lang="en-US" altLang="en-US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463C41D4-545F-4866-8CA4-B7A5BFAD06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86C45BE8-FB88-4EDA-B949-987BB90B48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188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55EF6F4B-F66E-4EC2-A9DD-6662C299B6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739903-42E9-4D87-A536-4BF5E9010361}" type="slidenum">
              <a:rPr lang="en-US" altLang="en-US" smtClean="0"/>
              <a:pPr>
                <a:spcBef>
                  <a:spcPct val="0"/>
                </a:spcBef>
              </a:pPr>
              <a:t>38</a:t>
            </a:fld>
            <a:endParaRPr lang="en-US" altLang="en-US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463C41D4-545F-4866-8CA4-B7A5BFAD06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86C45BE8-FB88-4EDA-B949-987BB90B48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2876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38E7D74B-454A-456B-BD7A-1A3C1B562C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336E708-CAD0-4B6D-BF96-8BBA6147945C}" type="slidenum">
              <a:rPr lang="en-US" altLang="en-US" smtClean="0"/>
              <a:pPr>
                <a:spcBef>
                  <a:spcPct val="0"/>
                </a:spcBef>
              </a:pPr>
              <a:t>41</a:t>
            </a:fld>
            <a:endParaRPr lang="en-US" altLang="en-US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FCB10429-FE30-4F70-847A-E5CE76D4B2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7B4E91CC-AC28-4AF8-BA4B-301BE36780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71400B82-7EF8-4723-A534-7FB8CB7580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8E742EF-339D-4B61-96F7-6FC20D7AB254}" type="slidenum">
              <a:rPr lang="en-US" altLang="en-US" smtClean="0"/>
              <a:pPr>
                <a:spcBef>
                  <a:spcPct val="0"/>
                </a:spcBef>
              </a:pPr>
              <a:t>42</a:t>
            </a:fld>
            <a:endParaRPr lang="en-US" altLang="en-US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441CFED2-44AF-4D0E-B019-2CC009B9D6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F93954CE-4A7D-4CC4-9CF8-05C9968A66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36BF0B82-E775-4ACE-8B00-8EAE379838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CE0B46-E418-40C4-923B-6EFCF769E2B2}" type="slidenum">
              <a:rPr lang="en-US" altLang="en-US" smtClean="0"/>
              <a:pPr>
                <a:spcBef>
                  <a:spcPct val="0"/>
                </a:spcBef>
              </a:pPr>
              <a:t>43</a:t>
            </a:fld>
            <a:endParaRPr lang="en-US" altLang="en-US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C6B51558-0187-4E3F-9371-EF6B4DB9B1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7D9CC3B7-71CE-4317-878E-D7E4765EC2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6F70EF1D-FCFF-4B85-8477-9F06F84242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B8BBE41-7D14-433F-A823-921875FE7F9A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227FFE8B-63D2-48EC-B4B2-5CCE081A7B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4D69A260-2BCC-4794-B260-21B1C5A8DD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4B122D2E-F4AB-481A-88AD-EE34038095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9E757D7-1BA1-43D1-8C21-9C01FE361E47}" type="slidenum">
              <a:rPr lang="en-US" altLang="en-US" smtClean="0"/>
              <a:pPr>
                <a:spcBef>
                  <a:spcPct val="0"/>
                </a:spcBef>
              </a:pPr>
              <a:t>45</a:t>
            </a:fld>
            <a:endParaRPr lang="en-US" altLang="en-US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6F7C5665-6C38-4BFF-BB04-DBA3DB3C40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8434B06F-74D6-4545-8B0B-DBBB6F79E8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4B122D2E-F4AB-481A-88AD-EE34038095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9E757D7-1BA1-43D1-8C21-9C01FE361E47}" type="slidenum">
              <a:rPr lang="en-US" altLang="en-US" smtClean="0"/>
              <a:pPr>
                <a:spcBef>
                  <a:spcPct val="0"/>
                </a:spcBef>
              </a:pPr>
              <a:t>46</a:t>
            </a:fld>
            <a:endParaRPr lang="en-US" altLang="en-US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6F7C5665-6C38-4BFF-BB04-DBA3DB3C40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8434B06F-74D6-4545-8B0B-DBBB6F79E8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7257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4B122D2E-F4AB-481A-88AD-EE34038095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9E757D7-1BA1-43D1-8C21-9C01FE361E47}" type="slidenum">
              <a:rPr lang="en-US" altLang="en-US" smtClean="0"/>
              <a:pPr>
                <a:spcBef>
                  <a:spcPct val="0"/>
                </a:spcBef>
              </a:pPr>
              <a:t>47</a:t>
            </a:fld>
            <a:endParaRPr lang="en-US" altLang="en-US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6F7C5665-6C38-4BFF-BB04-DBA3DB3C40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8434B06F-74D6-4545-8B0B-DBBB6F79E8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9450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55EF6F4B-F66E-4EC2-A9DD-6662C299B6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739903-42E9-4D87-A536-4BF5E9010361}" type="slidenum">
              <a:rPr lang="en-US" altLang="en-US" smtClean="0"/>
              <a:pPr>
                <a:spcBef>
                  <a:spcPct val="0"/>
                </a:spcBef>
              </a:pPr>
              <a:t>48</a:t>
            </a:fld>
            <a:endParaRPr lang="en-US" altLang="en-US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463C41D4-545F-4866-8CA4-B7A5BFAD06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86C45BE8-FB88-4EDA-B949-987BB90B48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5240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55EF6F4B-F66E-4EC2-A9DD-6662C299B6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739903-42E9-4D87-A536-4BF5E9010361}" type="slidenum">
              <a:rPr lang="en-US" altLang="en-US" smtClean="0"/>
              <a:pPr>
                <a:spcBef>
                  <a:spcPct val="0"/>
                </a:spcBef>
              </a:pPr>
              <a:t>49</a:t>
            </a:fld>
            <a:endParaRPr lang="en-US" altLang="en-US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463C41D4-545F-4866-8CA4-B7A5BFAD06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86C45BE8-FB88-4EDA-B949-987BB90B48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2687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87F76C36-AA5A-4C19-AC99-D506FB35C3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BBB33F9-520A-43AE-AEF4-B737C08DC1CC}" type="slidenum">
              <a:rPr lang="en-US" altLang="en-US" smtClean="0"/>
              <a:pPr>
                <a:spcBef>
                  <a:spcPct val="0"/>
                </a:spcBef>
              </a:pPr>
              <a:t>53</a:t>
            </a:fld>
            <a:endParaRPr lang="en-US" altLang="en-US"/>
          </a:p>
        </p:txBody>
      </p:sp>
      <p:sp>
        <p:nvSpPr>
          <p:cNvPr id="50179" name="Rectangle 7">
            <a:extLst>
              <a:ext uri="{FF2B5EF4-FFF2-40B4-BE49-F238E27FC236}">
                <a16:creationId xmlns:a16="http://schemas.microsoft.com/office/drawing/2014/main" id="{CB0F7799-DCE7-4A8C-8ADA-4E01AD06405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29063" y="8758238"/>
            <a:ext cx="30051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10" tIns="46155" rIns="92310" bIns="46155" anchor="b"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A58EBBA-9273-4367-82BF-9FE70035CAF0}" type="slidenum">
              <a:rPr lang="en-US" altLang="en-US"/>
              <a:pPr algn="r" eaLnBrk="1" hangingPunct="1">
                <a:spcBef>
                  <a:spcPct val="0"/>
                </a:spcBef>
              </a:pPr>
              <a:t>53</a:t>
            </a:fld>
            <a:endParaRPr lang="en-US" altLang="en-US"/>
          </a:p>
        </p:txBody>
      </p:sp>
      <p:sp>
        <p:nvSpPr>
          <p:cNvPr id="50180" name="Rectangle 2">
            <a:extLst>
              <a:ext uri="{FF2B5EF4-FFF2-40B4-BE49-F238E27FC236}">
                <a16:creationId xmlns:a16="http://schemas.microsoft.com/office/drawing/2014/main" id="{0D9BB8B0-7EC5-428A-8630-1F38CC7ADE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1" name="Rectangle 3">
            <a:extLst>
              <a:ext uri="{FF2B5EF4-FFF2-40B4-BE49-F238E27FC236}">
                <a16:creationId xmlns:a16="http://schemas.microsoft.com/office/drawing/2014/main" id="{E46FFBF5-62EA-4CD6-8E30-768D29A7F8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10" tIns="46155" rIns="92310" bIns="46155"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FE1F1361-6245-48CE-9123-2A9B0A9935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473B79-1748-4B1D-AEDB-4A14D23633AE}" type="slidenum">
              <a:rPr lang="en-US" altLang="en-US" smtClean="0"/>
              <a:pPr>
                <a:spcBef>
                  <a:spcPct val="0"/>
                </a:spcBef>
              </a:pPr>
              <a:t>54</a:t>
            </a:fld>
            <a:endParaRPr lang="en-US" altLang="en-US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86BC6F35-0901-4A67-82F8-43AB87DF71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6F309B24-7BA6-4721-AA79-2EC2A98764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060F9372-9930-49F3-9279-550A53CE46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0985162-4B8C-40FF-B446-3C76AB5436C4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D8A4CCCB-F178-4A93-97AC-13AEA90BC4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2B80FCFA-0E7C-47E2-955A-066B0CFA74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B426D957-EAB9-4019-BA4E-2B7EE88EF0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ECE55EF-EC24-48BF-B19D-86B032C655ED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312A48F3-666D-47CD-8906-E2A57DF780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CAC22735-9AD7-45AC-81A1-CE68DD6B6B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B426D957-EAB9-4019-BA4E-2B7EE88EF0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ECE55EF-EC24-48BF-B19D-86B032C655ED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312A48F3-666D-47CD-8906-E2A57DF780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CAC22735-9AD7-45AC-81A1-CE68DD6B6B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903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B426D957-EAB9-4019-BA4E-2B7EE88EF0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ECE55EF-EC24-48BF-B19D-86B032C655ED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312A48F3-666D-47CD-8906-E2A57DF780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CAC22735-9AD7-45AC-81A1-CE68DD6B6B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963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B426D957-EAB9-4019-BA4E-2B7EE88EF0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ECE55EF-EC24-48BF-B19D-86B032C655ED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312A48F3-666D-47CD-8906-E2A57DF780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CAC22735-9AD7-45AC-81A1-CE68DD6B6B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973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90F4A89C-6E8F-42D1-92F1-AFDEF41D45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0E9B608-56CB-42F5-8C40-01D12DE784F4}" type="slidenum">
              <a:rPr lang="en-US" altLang="en-US" smtClean="0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924E46B0-CBC0-43FB-9F6C-1DED475E50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D0EB2AF3-BDFF-4E7B-87BC-690939C742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789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DB406B-19AF-4E22-B5E2-B379D78D4A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BE9539-6376-49A2-B676-A78F89CC56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F6387F3-0B10-449D-9972-851D2156A4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CDA11-90D7-40CA-929B-5A7DA3233F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7512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AADF213-2451-492A-8704-BC37C4E043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BA8FA15-D7BA-4068-83EE-5327FB7604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44DFB0F-6BC0-459E-B690-66E6004FCA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4F2B1-FDEC-42EA-8A1D-734796C6FB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9945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AA55CC-A562-4F8B-A232-720B20CEE1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553195-C228-47EB-A3ED-DAAD3F0952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22937D-9404-44DC-982F-8BB488217B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E63A2-7038-4660-8F6B-809812F2D3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7145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F1170F-8BF0-46C2-8DF2-BEC71282D6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478CF5-5D5D-46D4-A29B-DAE1759E80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281AE6-89F0-44DE-9A43-115FE087F6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B6CBE-E574-4BE3-8DED-BDF8C6F775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4553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8348A7D-284A-4612-BB22-C761C8C0FD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F3D4BCC-7560-4F84-A469-46206DAF5C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D4DCE2C-60E5-44E2-8844-82D7862962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CE6A3-7048-496A-B314-5453929463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893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386797-2678-46FE-90D3-71DB79F35F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A7D0316-4960-4E51-A5AA-108DB89F39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D4EC557-3770-4E10-A9E9-A0A8E1CDDA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0B1EB-A8C1-4664-9D52-25D92A8911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4535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216FBB-2F5F-4A4D-BB3F-EFDE38E15D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FBFB06-639D-402F-AEA1-AE7F02FA0E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4ED439-F6CE-4910-ADCF-AB155C9047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4DA80-A264-4DAB-BAED-F4B0A5EC23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6359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5A779E-DFCE-4B32-8AD6-30CDB1862C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187EA0-AE0F-4072-9DA8-3FEFDBCEBD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F4DF18-9396-4DF2-B92F-004A1E26EB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D25A5-F50B-4B64-8231-E4DE1C2505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5879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E486116-AF2F-4748-8EEC-244B801BE8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61F61BF-6D76-4B33-B0D7-ED2F24CE0C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18E103A-5B52-4136-8C76-19A5A7E31F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D75F6-553D-48E5-BE36-9C6DF6F12D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8607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9B1087C-AAA1-4865-B40C-B1928A1ED4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FA22110-56A8-451B-9142-304EDD533A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6C719AF-1FF8-4CA0-9848-723A301C94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7EC78-33A7-4005-ADA1-25BE82A1FF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0291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084ED18-0AF2-43B7-AAC9-C66D0CA4F3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5CAE3C9-DA34-4430-A71F-A2E0CA8AD2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B681333-1DC6-431D-803E-0203E5B459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73CB8-9797-430D-A16B-7F898E29A0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0827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D19560-F16A-4202-B49B-4C0A14BBDD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2BA2DD-D65E-4A5C-AA31-BC2A96CB34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1324DC-620A-4064-9D27-7A700B90FC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21B070-0DEA-4708-B8F2-BEC2AADEAF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1534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1AACBC-4BE4-4B74-8F85-AB924185F4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A88B65-DAE2-4959-85A7-DB70A36C67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B5CE75-E6B9-4476-BEA9-2A53C60553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C0CC5-5326-4C7D-A007-C98B5908FC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5355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>
            <a:alpha val="7882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C5F4405-EB06-4183-B737-3A88E54F1E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8978C2A-07A4-40C3-A6C0-DA4FD143C1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83300" name="Rectangle 4">
            <a:extLst>
              <a:ext uri="{FF2B5EF4-FFF2-40B4-BE49-F238E27FC236}">
                <a16:creationId xmlns:a16="http://schemas.microsoft.com/office/drawing/2014/main" id="{55FB9399-754B-41E0-99A7-CFC1941BFA9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3301" name="Rectangle 5">
            <a:extLst>
              <a:ext uri="{FF2B5EF4-FFF2-40B4-BE49-F238E27FC236}">
                <a16:creationId xmlns:a16="http://schemas.microsoft.com/office/drawing/2014/main" id="{A53B9BB7-C1DC-4630-89ED-FA28E4D82C7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3302" name="Rectangle 6">
            <a:extLst>
              <a:ext uri="{FF2B5EF4-FFF2-40B4-BE49-F238E27FC236}">
                <a16:creationId xmlns:a16="http://schemas.microsoft.com/office/drawing/2014/main" id="{AF1587DC-446E-42AC-B2C3-743E55C766C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D173DC5-E766-408E-BE01-6F8CE072A7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ene.com/gene/research/focusareas/oncology/angiogenesis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7.xml"/><Relationship Id="rId7" Type="http://schemas.openxmlformats.org/officeDocument/2006/relationships/image" Target="../media/image18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10.xml"/><Relationship Id="rId7" Type="http://schemas.openxmlformats.org/officeDocument/2006/relationships/image" Target="../media/image25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28.png"/><Relationship Id="rId4" Type="http://schemas.openxmlformats.org/officeDocument/2006/relationships/tags" Target="../tags/tag11.xml"/><Relationship Id="rId9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0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0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35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35.png"/><Relationship Id="rId5" Type="http://schemas.openxmlformats.org/officeDocument/2006/relationships/image" Target="../media/image39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50.png"/><Relationship Id="rId5" Type="http://schemas.openxmlformats.org/officeDocument/2006/relationships/image" Target="../media/image35.png"/><Relationship Id="rId10" Type="http://schemas.openxmlformats.org/officeDocument/2006/relationships/image" Target="../media/image36.png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53.png"/><Relationship Id="rId5" Type="http://schemas.openxmlformats.org/officeDocument/2006/relationships/image" Target="../media/image35.png"/><Relationship Id="rId10" Type="http://schemas.openxmlformats.org/officeDocument/2006/relationships/image" Target="../media/image36.png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8A602BDC-2C53-4729-8976-F407DCDED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585788"/>
            <a:ext cx="83820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CZY MATEMATYKA </a:t>
            </a:r>
            <a:r>
              <a:rPr lang="en-US" altLang="en-US" b="1">
                <a:solidFill>
                  <a:srgbClr val="0066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MOŻE</a:t>
            </a:r>
            <a:r>
              <a:rPr lang="en-US" altLang="en-US" b="1">
                <a:solidFill>
                  <a:srgbClr val="008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LECZYĊ RAKA?</a:t>
            </a:r>
          </a:p>
        </p:txBody>
      </p:sp>
      <p:sp>
        <p:nvSpPr>
          <p:cNvPr id="306181" name="Rectangle 5">
            <a:extLst>
              <a:ext uri="{FF2B5EF4-FFF2-40B4-BE49-F238E27FC236}">
                <a16:creationId xmlns:a16="http://schemas.microsoft.com/office/drawing/2014/main" id="{C01827A2-4C45-434C-BE46-196348C9E4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95300" y="5613400"/>
            <a:ext cx="8153400" cy="10779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Urszula Ledzewicz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Instytut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Matematyki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Politechniki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Lodzkiej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100" name="Picture 2">
            <a:extLst>
              <a:ext uri="{FF2B5EF4-FFF2-40B4-BE49-F238E27FC236}">
                <a16:creationId xmlns:a16="http://schemas.microsoft.com/office/drawing/2014/main" id="{46E5EB96-B938-4853-8C2A-987EF04042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066925"/>
            <a:ext cx="5924550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1F0A8BED-E765-4D50-A59A-7BBEF6066B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8001000" cy="990600"/>
          </a:xfrm>
          <a:solidFill>
            <a:srgbClr val="120892"/>
          </a:solidFill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chemeClr val="accent1"/>
                </a:solidFill>
              </a:rPr>
              <a:t>I Faza  – Wzrost Nienaczyniowy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9B96DBFB-D8FE-4B7A-AD34-1F77ED8B0A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0" y="1476375"/>
            <a:ext cx="2895600" cy="3248025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en-US" sz="2000" dirty="0" err="1"/>
              <a:t>Początkowo</a:t>
            </a:r>
            <a:r>
              <a:rPr lang="en-US" altLang="en-US" sz="2000" dirty="0"/>
              <a:t> </a:t>
            </a:r>
            <a:r>
              <a:rPr lang="en-US" altLang="en-US" sz="2000" dirty="0">
                <a:solidFill>
                  <a:srgbClr val="FF0000"/>
                </a:solidFill>
              </a:rPr>
              <a:t>(1- 3 mm) </a:t>
            </a:r>
            <a:r>
              <a:rPr lang="en-US" altLang="en-US" sz="2000" dirty="0" err="1"/>
              <a:t>rosnący</a:t>
            </a:r>
            <a:r>
              <a:rPr lang="en-US" altLang="en-US" sz="2000" dirty="0"/>
              <a:t> </a:t>
            </a:r>
            <a:r>
              <a:rPr lang="en-US" altLang="en-US" sz="2000" dirty="0" err="1"/>
              <a:t>guz</a:t>
            </a:r>
            <a:r>
              <a:rPr lang="en-US" altLang="en-US" sz="2000" dirty="0"/>
              <a:t> </a:t>
            </a:r>
            <a:r>
              <a:rPr lang="en-US" altLang="en-US" sz="2000" dirty="0" err="1"/>
              <a:t>otrzymuje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wystarczająco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tlenu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pozywienia</a:t>
            </a:r>
            <a:r>
              <a:rPr lang="en-US" altLang="en-US" sz="2000" dirty="0"/>
              <a:t> od </a:t>
            </a:r>
            <a:r>
              <a:rPr lang="en-US" altLang="en-US" sz="2000" dirty="0" err="1"/>
              <a:t>układu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krwionośnego</a:t>
            </a:r>
            <a:r>
              <a:rPr lang="en-US" altLang="en-US" sz="2000" dirty="0"/>
              <a:t> </a:t>
            </a:r>
            <a:r>
              <a:rPr lang="en-US" altLang="en-US" sz="2000" dirty="0" err="1"/>
              <a:t>organizmu</a:t>
            </a:r>
            <a:endParaRPr lang="en-US" altLang="en-US" sz="2000" dirty="0"/>
          </a:p>
          <a:p>
            <a:pPr eaLnBrk="1" hangingPunct="1">
              <a:lnSpc>
                <a:spcPct val="80000"/>
              </a:lnSpc>
            </a:pPr>
            <a:endParaRPr lang="en-US" altLang="en-US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dirty="0"/>
          </a:p>
        </p:txBody>
      </p:sp>
      <p:pic>
        <p:nvPicPr>
          <p:cNvPr id="14340" name="Picture 4" descr="0600_cancer_cells">
            <a:extLst>
              <a:ext uri="{FF2B5EF4-FFF2-40B4-BE49-F238E27FC236}">
                <a16:creationId xmlns:a16="http://schemas.microsoft.com/office/drawing/2014/main" id="{3AC68AFC-5E27-47DF-90E2-3E6C164FF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" y="1447800"/>
            <a:ext cx="6059488" cy="4433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6">
            <a:extLst>
              <a:ext uri="{FF2B5EF4-FFF2-40B4-BE49-F238E27FC236}">
                <a16:creationId xmlns:a16="http://schemas.microsoft.com/office/drawing/2014/main" id="{C276AD2B-0025-4F7F-B61A-D81067E0A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172200"/>
            <a:ext cx="3276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>
                <a:solidFill>
                  <a:srgbClr val="0000FF"/>
                </a:solidFill>
              </a:rPr>
              <a:t>Scientific American, 2003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>
            <a:extLst>
              <a:ext uri="{FF2B5EF4-FFF2-40B4-BE49-F238E27FC236}">
                <a16:creationId xmlns:a16="http://schemas.microsoft.com/office/drawing/2014/main" id="{740864A9-3851-4CD2-83E8-171FDB060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1837625"/>
            <a:ext cx="2438400" cy="447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i="1" dirty="0">
                <a:solidFill>
                  <a:srgbClr val="FF0000"/>
                </a:solidFill>
              </a:rPr>
              <a:t>gr. </a:t>
            </a:r>
            <a:r>
              <a:rPr lang="en-US" altLang="en-US" sz="1800" i="1" dirty="0" err="1">
                <a:solidFill>
                  <a:srgbClr val="FF0000"/>
                </a:solidFill>
              </a:rPr>
              <a:t>angeion</a:t>
            </a:r>
            <a:r>
              <a:rPr lang="en-US" altLang="en-US" sz="1800" i="1" dirty="0">
                <a:solidFill>
                  <a:srgbClr val="FF0000"/>
                </a:solidFill>
              </a:rPr>
              <a:t>=</a:t>
            </a:r>
            <a:r>
              <a:rPr lang="en-US" altLang="en-US" sz="1800" i="1" dirty="0" err="1">
                <a:solidFill>
                  <a:srgbClr val="FF0000"/>
                </a:solidFill>
              </a:rPr>
              <a:t>naczynie</a:t>
            </a:r>
            <a:endParaRPr lang="en-US" altLang="en-US" sz="1800" i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i="1" dirty="0">
                <a:solidFill>
                  <a:srgbClr val="FF0000"/>
                </a:solidFill>
              </a:rPr>
              <a:t>   genesis = </a:t>
            </a:r>
            <a:r>
              <a:rPr lang="en-US" altLang="en-US" sz="1800" i="1" dirty="0" err="1">
                <a:solidFill>
                  <a:srgbClr val="FF0000"/>
                </a:solidFill>
              </a:rPr>
              <a:t>tworzenie</a:t>
            </a:r>
            <a:endParaRPr lang="en-US" altLang="en-US" sz="1800" i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/>
              <a:t>Guz</a:t>
            </a:r>
            <a:r>
              <a:rPr lang="en-US" altLang="en-US" sz="2400" dirty="0"/>
              <a:t> </a:t>
            </a:r>
            <a:r>
              <a:rPr lang="en-US" altLang="en-US" sz="2400" dirty="0" err="1"/>
              <a:t>wytwarza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swój</a:t>
            </a:r>
            <a:r>
              <a:rPr lang="en-US" altLang="en-US" sz="2400" dirty="0"/>
              <a:t> </a:t>
            </a:r>
            <a:r>
              <a:rPr lang="en-US" altLang="en-US" sz="2400" dirty="0" err="1"/>
              <a:t>własny</a:t>
            </a:r>
            <a:r>
              <a:rPr lang="en-US" altLang="en-US" sz="2400" dirty="0"/>
              <a:t> system </a:t>
            </a:r>
            <a:r>
              <a:rPr lang="en-US" altLang="en-US" sz="2400" dirty="0" err="1"/>
              <a:t>unaczynienia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który</a:t>
            </a:r>
            <a:r>
              <a:rPr lang="en-US" altLang="en-US" sz="2400" dirty="0"/>
              <a:t> </a:t>
            </a:r>
            <a:r>
              <a:rPr lang="en-US" altLang="en-US" sz="2400" dirty="0" err="1"/>
              <a:t>łączy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się</a:t>
            </a:r>
            <a:r>
              <a:rPr lang="en-US" altLang="en-US" sz="2400" dirty="0"/>
              <a:t> z </a:t>
            </a:r>
            <a:r>
              <a:rPr lang="en-US" altLang="en-US" sz="2400" dirty="0" err="1"/>
              <a:t>systemem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krwionośnym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organizmu</a:t>
            </a:r>
            <a:endParaRPr lang="en-US" altLang="en-US" sz="2400" dirty="0"/>
          </a:p>
        </p:txBody>
      </p:sp>
      <p:pic>
        <p:nvPicPr>
          <p:cNvPr id="16387" name="Picture 4" descr="angiogenesisfoundation">
            <a:extLst>
              <a:ext uri="{FF2B5EF4-FFF2-40B4-BE49-F238E27FC236}">
                <a16:creationId xmlns:a16="http://schemas.microsoft.com/office/drawing/2014/main" id="{2DD07C00-F934-48E5-9701-BF7AEEB72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6230938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2">
            <a:extLst>
              <a:ext uri="{FF2B5EF4-FFF2-40B4-BE49-F238E27FC236}">
                <a16:creationId xmlns:a16="http://schemas.microsoft.com/office/drawing/2014/main" id="{F63E890F-233A-4967-B6C7-34B1084028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90800" y="0"/>
            <a:ext cx="6553200" cy="990600"/>
          </a:xfrm>
          <a:solidFill>
            <a:srgbClr val="120892"/>
          </a:solidFill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chemeClr val="accent1"/>
                </a:solidFill>
              </a:rPr>
              <a:t>II Faza  – Angiogeneza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>
            <a:extLst>
              <a:ext uri="{FF2B5EF4-FFF2-40B4-BE49-F238E27FC236}">
                <a16:creationId xmlns:a16="http://schemas.microsoft.com/office/drawing/2014/main" id="{61A91AA3-0671-4CED-8240-05309640E6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0" y="1828800"/>
            <a:ext cx="3352800" cy="3505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600" dirty="0"/>
              <a:t>	</a:t>
            </a:r>
            <a:r>
              <a:rPr lang="en-US" altLang="en-US" sz="2000" dirty="0">
                <a:solidFill>
                  <a:srgbClr val="FF0000"/>
                </a:solidFill>
              </a:rPr>
              <a:t>(</a:t>
            </a:r>
            <a:r>
              <a:rPr lang="en-US" altLang="en-US" sz="2000" i="1" dirty="0">
                <a:solidFill>
                  <a:srgbClr val="FF0000"/>
                </a:solidFill>
              </a:rPr>
              <a:t>gr.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i="1" dirty="0">
                <a:solidFill>
                  <a:srgbClr val="FF0000"/>
                </a:solidFill>
              </a:rPr>
              <a:t>meta</a:t>
            </a:r>
            <a:r>
              <a:rPr lang="en-US" altLang="en-US" sz="2000" dirty="0">
                <a:solidFill>
                  <a:srgbClr val="FF0000"/>
                </a:solidFill>
              </a:rPr>
              <a:t> = </a:t>
            </a:r>
            <a:r>
              <a:rPr lang="en-US" altLang="en-US" sz="2000" i="1" dirty="0" err="1">
                <a:solidFill>
                  <a:srgbClr val="FF0000"/>
                </a:solidFill>
              </a:rPr>
              <a:t>zmiana</a:t>
            </a:r>
            <a:r>
              <a:rPr lang="en-US" altLang="en-US" sz="2000" i="1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 i="1" dirty="0">
                <a:solidFill>
                  <a:srgbClr val="FF0000"/>
                </a:solidFill>
              </a:rPr>
              <a:t>           stasis = stan</a:t>
            </a:r>
            <a:r>
              <a:rPr lang="en-US" altLang="en-US" sz="2000" dirty="0">
                <a:solidFill>
                  <a:srgbClr val="FF0000"/>
                </a:solidFill>
              </a:rPr>
              <a:t>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600" dirty="0"/>
              <a:t>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 dirty="0"/>
              <a:t>	</a:t>
            </a:r>
            <a:r>
              <a:rPr lang="en-US" altLang="en-US" sz="2000" dirty="0" err="1"/>
              <a:t>komórki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rakowe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odrywają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się</a:t>
            </a:r>
            <a:r>
              <a:rPr lang="en-US" altLang="en-US" sz="2000" dirty="0"/>
              <a:t> od </a:t>
            </a:r>
            <a:r>
              <a:rPr lang="en-US" altLang="en-US" sz="2000" dirty="0" err="1"/>
              <a:t>guza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wykorzystując</a:t>
            </a:r>
            <a:r>
              <a:rPr lang="en-US" altLang="en-US" sz="2000" dirty="0"/>
              <a:t> system </a:t>
            </a:r>
            <a:r>
              <a:rPr lang="en-US" altLang="en-US" sz="2000" dirty="0" err="1"/>
              <a:t>krwionośny</a:t>
            </a:r>
            <a:r>
              <a:rPr lang="en-US" altLang="en-US" sz="2000" dirty="0"/>
              <a:t> </a:t>
            </a:r>
            <a:r>
              <a:rPr lang="en-US" altLang="en-US" sz="2000" dirty="0" err="1"/>
              <a:t>organizmu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przedostają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się</a:t>
            </a:r>
            <a:r>
              <a:rPr lang="en-US" altLang="en-US" sz="2000" dirty="0"/>
              <a:t> do </a:t>
            </a:r>
            <a:r>
              <a:rPr lang="en-US" altLang="en-US" sz="2000" dirty="0" err="1"/>
              <a:t>innych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organów</a:t>
            </a:r>
            <a:endParaRPr lang="en-US" altLang="en-US" sz="2000" dirty="0"/>
          </a:p>
        </p:txBody>
      </p:sp>
      <p:pic>
        <p:nvPicPr>
          <p:cNvPr id="18435" name="Picture 4" descr="metastasis-diagram-l">
            <a:extLst>
              <a:ext uri="{FF2B5EF4-FFF2-40B4-BE49-F238E27FC236}">
                <a16:creationId xmlns:a16="http://schemas.microsoft.com/office/drawing/2014/main" id="{207B1D48-C7FF-42ED-B123-8B7C22364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54102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2">
            <a:extLst>
              <a:ext uri="{FF2B5EF4-FFF2-40B4-BE49-F238E27FC236}">
                <a16:creationId xmlns:a16="http://schemas.microsoft.com/office/drawing/2014/main" id="{8BF1AD8D-A46F-45D2-A82A-BCBBF285A2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4200" y="0"/>
            <a:ext cx="6019800" cy="990600"/>
          </a:xfrm>
          <a:solidFill>
            <a:srgbClr val="120892"/>
          </a:solidFill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chemeClr val="accent1"/>
                </a:solidFill>
              </a:rPr>
              <a:t>III Faza  – Metastaza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angiogenesis">
            <a:extLst>
              <a:ext uri="{FF2B5EF4-FFF2-40B4-BE49-F238E27FC236}">
                <a16:creationId xmlns:a16="http://schemas.microsoft.com/office/drawing/2014/main" id="{A7E98858-0AE7-4C61-995D-B6F177A6B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600"/>
            <a:ext cx="8763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5">
            <a:extLst>
              <a:ext uri="{FF2B5EF4-FFF2-40B4-BE49-F238E27FC236}">
                <a16:creationId xmlns:a16="http://schemas.microsoft.com/office/drawing/2014/main" id="{9FB2A84C-6895-4815-9723-8DC237750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324600"/>
            <a:ext cx="822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hlinkClick r:id="rId4"/>
              </a:rPr>
              <a:t>http://www.gene.com/gene/research/focusareas/oncology/angiogenesis.html</a:t>
            </a:r>
            <a:endParaRPr lang="en-US" altLang="en-US" sz="1800"/>
          </a:p>
        </p:txBody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6BAD603C-FDDC-4E82-A1D3-5D396A4CD3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71800" y="0"/>
            <a:ext cx="6172200" cy="990600"/>
          </a:xfrm>
          <a:solidFill>
            <a:srgbClr val="120892"/>
          </a:solidFill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accent1"/>
                </a:solidFill>
              </a:rPr>
              <a:t>PODSUMOWUJĄC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F53BF5F5-3ABF-4CD5-A618-4FC2BB7DAD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1143000"/>
          </a:xfrm>
          <a:solidFill>
            <a:srgbClr val="120892"/>
          </a:solidFill>
        </p:spPr>
        <p:txBody>
          <a:bodyPr/>
          <a:lstStyle/>
          <a:p>
            <a:pPr eaLnBrk="1" hangingPunct="1"/>
            <a:r>
              <a:rPr lang="en-US" altLang="en-US" sz="4400" dirty="0">
                <a:solidFill>
                  <a:schemeClr val="accent1"/>
                </a:solidFill>
              </a:rPr>
              <a:t>ANTY-ANGIOGENEZA GUZA</a:t>
            </a:r>
            <a:endParaRPr lang="en-US" altLang="en-US" dirty="0">
              <a:solidFill>
                <a:schemeClr val="accent1"/>
              </a:solidFill>
            </a:endParaRPr>
          </a:p>
        </p:txBody>
      </p:sp>
      <p:sp>
        <p:nvSpPr>
          <p:cNvPr id="350211" name="Rectangle 3">
            <a:extLst>
              <a:ext uri="{FF2B5EF4-FFF2-40B4-BE49-F238E27FC236}">
                <a16:creationId xmlns:a16="http://schemas.microsoft.com/office/drawing/2014/main" id="{6203C166-D958-4297-B364-3ADBD7AA55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91000" y="2209800"/>
            <a:ext cx="47244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dirty="0" err="1"/>
              <a:t>Powstrzymać</a:t>
            </a:r>
            <a:r>
              <a:rPr lang="en-US" sz="2000" dirty="0"/>
              <a:t> </a:t>
            </a:r>
            <a:r>
              <a:rPr lang="en-US" sz="2000" dirty="0" err="1"/>
              <a:t>wzrost</a:t>
            </a:r>
            <a:r>
              <a:rPr lang="en-US" sz="2000" dirty="0"/>
              <a:t> </a:t>
            </a:r>
            <a:r>
              <a:rPr lang="en-US" sz="2000" dirty="0" err="1"/>
              <a:t>guza</a:t>
            </a:r>
            <a:r>
              <a:rPr lang="en-US" sz="2000" dirty="0"/>
              <a:t> </a:t>
            </a:r>
            <a:r>
              <a:rPr lang="en-US" sz="2000" dirty="0" err="1"/>
              <a:t>przez</a:t>
            </a:r>
            <a:r>
              <a:rPr lang="en-US" sz="2000" dirty="0"/>
              <a:t> </a:t>
            </a:r>
            <a:r>
              <a:rPr lang="en-US" sz="2000" dirty="0" err="1"/>
              <a:t>uniemożliwienie</a:t>
            </a:r>
            <a:r>
              <a:rPr lang="en-US" sz="2000" dirty="0"/>
              <a:t> </a:t>
            </a:r>
            <a:r>
              <a:rPr lang="en-US" sz="2000" dirty="0" err="1"/>
              <a:t>tworzenia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wzrostu</a:t>
            </a:r>
            <a:r>
              <a:rPr lang="en-US" sz="2000" dirty="0"/>
              <a:t> </a:t>
            </a:r>
            <a:r>
              <a:rPr lang="en-US" sz="2000" dirty="0" err="1"/>
              <a:t>unaczynienia</a:t>
            </a:r>
            <a:endParaRPr lang="en-US" sz="2000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dirty="0"/>
              <a:t>			(</a:t>
            </a:r>
            <a:r>
              <a:rPr lang="en-US" sz="2000" i="1" dirty="0" err="1">
                <a:solidFill>
                  <a:srgbClr val="120892"/>
                </a:solidFill>
              </a:rPr>
              <a:t>podejście</a:t>
            </a:r>
            <a:r>
              <a:rPr lang="en-US" sz="2000" i="1" dirty="0">
                <a:solidFill>
                  <a:srgbClr val="120892"/>
                </a:solidFill>
              </a:rPr>
              <a:t> </a:t>
            </a:r>
            <a:r>
              <a:rPr lang="en-US" sz="2000" i="1" dirty="0" err="1">
                <a:solidFill>
                  <a:srgbClr val="120892"/>
                </a:solidFill>
              </a:rPr>
              <a:t>pośrednie</a:t>
            </a:r>
            <a:r>
              <a:rPr lang="en-US" sz="2000" dirty="0"/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000" dirty="0"/>
          </a:p>
        </p:txBody>
      </p:sp>
      <p:sp>
        <p:nvSpPr>
          <p:cNvPr id="21508" name="Text Box 5">
            <a:extLst>
              <a:ext uri="{FF2B5EF4-FFF2-40B4-BE49-F238E27FC236}">
                <a16:creationId xmlns:a16="http://schemas.microsoft.com/office/drawing/2014/main" id="{0A961510-ED06-4F6E-9382-CBDBB7640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95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990033"/>
                </a:solidFill>
              </a:rPr>
              <a:t>Judah Folkman, 1972</a:t>
            </a:r>
          </a:p>
        </p:txBody>
      </p:sp>
      <p:sp>
        <p:nvSpPr>
          <p:cNvPr id="21509" name="Text Box 6">
            <a:extLst>
              <a:ext uri="{FF2B5EF4-FFF2-40B4-BE49-F238E27FC236}">
                <a16:creationId xmlns:a16="http://schemas.microsoft.com/office/drawing/2014/main" id="{1613C77F-BC6C-4F8A-A845-F4B1369E6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6172200"/>
            <a:ext cx="556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1511" name="Picture 8" descr="folkman">
            <a:extLst>
              <a:ext uri="{FF2B5EF4-FFF2-40B4-BE49-F238E27FC236}">
                <a16:creationId xmlns:a16="http://schemas.microsoft.com/office/drawing/2014/main" id="{8980C3F4-9A92-4E51-B240-EA2431AD8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3565525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F53BF5F5-3ABF-4CD5-A618-4FC2BB7DAD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1143000"/>
          </a:xfrm>
          <a:solidFill>
            <a:srgbClr val="120892"/>
          </a:solidFill>
        </p:spPr>
        <p:txBody>
          <a:bodyPr/>
          <a:lstStyle/>
          <a:p>
            <a:pPr eaLnBrk="1" hangingPunct="1"/>
            <a:r>
              <a:rPr lang="en-US" altLang="en-US" sz="4400" dirty="0">
                <a:solidFill>
                  <a:schemeClr val="accent1"/>
                </a:solidFill>
              </a:rPr>
              <a:t>ANTY-ANGIOGENEZA GUZA</a:t>
            </a:r>
            <a:endParaRPr lang="en-US" altLang="en-US" dirty="0">
              <a:solidFill>
                <a:schemeClr val="accent1"/>
              </a:solidFill>
            </a:endParaRPr>
          </a:p>
        </p:txBody>
      </p:sp>
      <p:sp>
        <p:nvSpPr>
          <p:cNvPr id="350211" name="Rectangle 3">
            <a:extLst>
              <a:ext uri="{FF2B5EF4-FFF2-40B4-BE49-F238E27FC236}">
                <a16:creationId xmlns:a16="http://schemas.microsoft.com/office/drawing/2014/main" id="{6203C166-D958-4297-B364-3ADBD7AA55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91000" y="2209800"/>
            <a:ext cx="47244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dirty="0" err="1"/>
              <a:t>Powstrzymać</a:t>
            </a:r>
            <a:r>
              <a:rPr lang="en-US" sz="2000" dirty="0"/>
              <a:t> </a:t>
            </a:r>
            <a:r>
              <a:rPr lang="en-US" sz="2000" dirty="0" err="1"/>
              <a:t>wzrost</a:t>
            </a:r>
            <a:r>
              <a:rPr lang="en-US" sz="2000" dirty="0"/>
              <a:t> </a:t>
            </a:r>
            <a:r>
              <a:rPr lang="en-US" sz="2000" dirty="0" err="1"/>
              <a:t>guza</a:t>
            </a:r>
            <a:r>
              <a:rPr lang="en-US" sz="2000" dirty="0"/>
              <a:t> </a:t>
            </a:r>
            <a:r>
              <a:rPr lang="en-US" sz="2000" dirty="0" err="1"/>
              <a:t>przez</a:t>
            </a:r>
            <a:r>
              <a:rPr lang="en-US" sz="2000" dirty="0"/>
              <a:t> </a:t>
            </a:r>
            <a:r>
              <a:rPr lang="en-US" sz="2000" dirty="0" err="1"/>
              <a:t>uniemożliwienie</a:t>
            </a:r>
            <a:r>
              <a:rPr lang="en-US" sz="2000" dirty="0"/>
              <a:t> </a:t>
            </a:r>
            <a:r>
              <a:rPr lang="en-US" sz="2000" dirty="0" err="1"/>
              <a:t>tworzenia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wzrostu</a:t>
            </a:r>
            <a:r>
              <a:rPr lang="en-US" sz="2000" dirty="0"/>
              <a:t> </a:t>
            </a:r>
            <a:r>
              <a:rPr lang="en-US" sz="2000" dirty="0" err="1"/>
              <a:t>unaczynienia</a:t>
            </a:r>
            <a:endParaRPr lang="en-US" sz="2000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dirty="0"/>
              <a:t>			(</a:t>
            </a:r>
            <a:r>
              <a:rPr lang="en-US" sz="2000" i="1" dirty="0" err="1">
                <a:solidFill>
                  <a:srgbClr val="120892"/>
                </a:solidFill>
              </a:rPr>
              <a:t>podejście</a:t>
            </a:r>
            <a:r>
              <a:rPr lang="en-US" sz="2000" i="1" dirty="0">
                <a:solidFill>
                  <a:srgbClr val="120892"/>
                </a:solidFill>
              </a:rPr>
              <a:t> </a:t>
            </a:r>
            <a:r>
              <a:rPr lang="en-US" sz="2000" i="1" dirty="0" err="1">
                <a:solidFill>
                  <a:srgbClr val="120892"/>
                </a:solidFill>
              </a:rPr>
              <a:t>pośrednie</a:t>
            </a:r>
            <a:r>
              <a:rPr lang="en-US" sz="2000" dirty="0"/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 err="1"/>
              <a:t>Terapia</a:t>
            </a:r>
            <a:r>
              <a:rPr lang="en-US" sz="2000" dirty="0"/>
              <a:t> “</a:t>
            </a:r>
            <a:r>
              <a:rPr lang="en-US" sz="2000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odporna</a:t>
            </a:r>
            <a:r>
              <a:rPr lang="en-US" sz="20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0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odporność</a:t>
            </a:r>
            <a:r>
              <a:rPr lang="en-US" sz="2000" dirty="0"/>
              <a:t>”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000" dirty="0"/>
          </a:p>
        </p:txBody>
      </p:sp>
      <p:sp>
        <p:nvSpPr>
          <p:cNvPr id="21508" name="Text Box 5">
            <a:extLst>
              <a:ext uri="{FF2B5EF4-FFF2-40B4-BE49-F238E27FC236}">
                <a16:creationId xmlns:a16="http://schemas.microsoft.com/office/drawing/2014/main" id="{0A961510-ED06-4F6E-9382-CBDBB7640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95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990033"/>
                </a:solidFill>
              </a:rPr>
              <a:t>Judah Folkman, 1972</a:t>
            </a:r>
          </a:p>
        </p:txBody>
      </p:sp>
      <p:sp>
        <p:nvSpPr>
          <p:cNvPr id="21509" name="Text Box 6">
            <a:extLst>
              <a:ext uri="{FF2B5EF4-FFF2-40B4-BE49-F238E27FC236}">
                <a16:creationId xmlns:a16="http://schemas.microsoft.com/office/drawing/2014/main" id="{1613C77F-BC6C-4F8A-A845-F4B1369E6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6172200"/>
            <a:ext cx="556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1511" name="Picture 8" descr="folkman">
            <a:extLst>
              <a:ext uri="{FF2B5EF4-FFF2-40B4-BE49-F238E27FC236}">
                <a16:creationId xmlns:a16="http://schemas.microsoft.com/office/drawing/2014/main" id="{8980C3F4-9A92-4E51-B240-EA2431AD8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3565525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925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F53BF5F5-3ABF-4CD5-A618-4FC2BB7DAD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1143000"/>
          </a:xfrm>
          <a:solidFill>
            <a:srgbClr val="120892"/>
          </a:solidFill>
        </p:spPr>
        <p:txBody>
          <a:bodyPr/>
          <a:lstStyle/>
          <a:p>
            <a:pPr eaLnBrk="1" hangingPunct="1"/>
            <a:r>
              <a:rPr lang="en-US" altLang="en-US" sz="4400" dirty="0">
                <a:solidFill>
                  <a:schemeClr val="accent1"/>
                </a:solidFill>
              </a:rPr>
              <a:t>ANTY-ANGIOGENEZA GUZA</a:t>
            </a:r>
            <a:endParaRPr lang="en-US" altLang="en-US" dirty="0">
              <a:solidFill>
                <a:schemeClr val="accent1"/>
              </a:solidFill>
            </a:endParaRPr>
          </a:p>
        </p:txBody>
      </p:sp>
      <p:sp>
        <p:nvSpPr>
          <p:cNvPr id="350211" name="Rectangle 3">
            <a:extLst>
              <a:ext uri="{FF2B5EF4-FFF2-40B4-BE49-F238E27FC236}">
                <a16:creationId xmlns:a16="http://schemas.microsoft.com/office/drawing/2014/main" id="{6203C166-D958-4297-B364-3ADBD7AA55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91000" y="2209800"/>
            <a:ext cx="47244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dirty="0" err="1"/>
              <a:t>Powstrzymać</a:t>
            </a:r>
            <a:r>
              <a:rPr lang="en-US" sz="2000" dirty="0"/>
              <a:t> </a:t>
            </a:r>
            <a:r>
              <a:rPr lang="en-US" sz="2000" dirty="0" err="1"/>
              <a:t>wzrost</a:t>
            </a:r>
            <a:r>
              <a:rPr lang="en-US" sz="2000" dirty="0"/>
              <a:t> </a:t>
            </a:r>
            <a:r>
              <a:rPr lang="en-US" sz="2000" dirty="0" err="1"/>
              <a:t>guza</a:t>
            </a:r>
            <a:r>
              <a:rPr lang="en-US" sz="2000" dirty="0"/>
              <a:t> </a:t>
            </a:r>
            <a:r>
              <a:rPr lang="en-US" sz="2000" dirty="0" err="1"/>
              <a:t>przez</a:t>
            </a:r>
            <a:r>
              <a:rPr lang="en-US" sz="2000" dirty="0"/>
              <a:t> </a:t>
            </a:r>
            <a:r>
              <a:rPr lang="en-US" sz="2000" dirty="0" err="1"/>
              <a:t>uniemożliwienie</a:t>
            </a:r>
            <a:r>
              <a:rPr lang="en-US" sz="2000" dirty="0"/>
              <a:t> </a:t>
            </a:r>
            <a:r>
              <a:rPr lang="en-US" sz="2000" dirty="0" err="1"/>
              <a:t>tworzenia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wzrostu</a:t>
            </a:r>
            <a:r>
              <a:rPr lang="en-US" sz="2000" dirty="0"/>
              <a:t> </a:t>
            </a:r>
            <a:r>
              <a:rPr lang="en-US" sz="2000" dirty="0" err="1"/>
              <a:t>unaczynienia</a:t>
            </a:r>
            <a:endParaRPr lang="en-US" sz="2000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dirty="0"/>
              <a:t>			(</a:t>
            </a:r>
            <a:r>
              <a:rPr lang="en-US" sz="2000" i="1" dirty="0" err="1">
                <a:solidFill>
                  <a:srgbClr val="120892"/>
                </a:solidFill>
              </a:rPr>
              <a:t>podejście</a:t>
            </a:r>
            <a:r>
              <a:rPr lang="en-US" sz="2000" i="1" dirty="0">
                <a:solidFill>
                  <a:srgbClr val="120892"/>
                </a:solidFill>
              </a:rPr>
              <a:t> </a:t>
            </a:r>
            <a:r>
              <a:rPr lang="en-US" sz="2000" i="1" dirty="0" err="1">
                <a:solidFill>
                  <a:srgbClr val="120892"/>
                </a:solidFill>
              </a:rPr>
              <a:t>pośrednie</a:t>
            </a:r>
            <a:r>
              <a:rPr lang="en-US" sz="2000" dirty="0"/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 err="1"/>
              <a:t>Terapia</a:t>
            </a:r>
            <a:r>
              <a:rPr lang="en-US" sz="2000" dirty="0"/>
              <a:t> “</a:t>
            </a:r>
            <a:r>
              <a:rPr lang="en-US" sz="2000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odporna</a:t>
            </a:r>
            <a:r>
              <a:rPr lang="en-US" sz="20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0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odporność</a:t>
            </a:r>
            <a:r>
              <a:rPr lang="en-US" sz="2000" dirty="0"/>
              <a:t>”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 err="1"/>
              <a:t>Leki</a:t>
            </a:r>
            <a:r>
              <a:rPr lang="en-US" sz="2000" dirty="0"/>
              <a:t> </a:t>
            </a:r>
            <a:r>
              <a:rPr lang="en-US" sz="2000" dirty="0" err="1"/>
              <a:t>anty-angiogeniczne</a:t>
            </a:r>
            <a:r>
              <a:rPr lang="en-US" sz="2000" dirty="0"/>
              <a:t>: </a:t>
            </a:r>
            <a:r>
              <a:rPr lang="en-US" sz="2000" dirty="0" err="1"/>
              <a:t>grupa</a:t>
            </a:r>
            <a:r>
              <a:rPr lang="en-US" sz="2000" dirty="0"/>
              <a:t> </a:t>
            </a:r>
            <a:r>
              <a:rPr lang="en-US" sz="2000" dirty="0" err="1"/>
              <a:t>inhibitorów</a:t>
            </a:r>
            <a:r>
              <a:rPr lang="en-US" sz="2000" dirty="0"/>
              <a:t> (</a:t>
            </a:r>
            <a:r>
              <a:rPr lang="en-US" sz="2000" dirty="0" err="1"/>
              <a:t>leki</a:t>
            </a:r>
            <a:r>
              <a:rPr lang="en-US" sz="2000" dirty="0"/>
              <a:t> </a:t>
            </a:r>
            <a:r>
              <a:rPr lang="en-US" sz="2000" dirty="0" err="1"/>
              <a:t>biologiczne</a:t>
            </a:r>
            <a:r>
              <a:rPr lang="en-US" sz="2000" dirty="0"/>
              <a:t>, </a:t>
            </a:r>
            <a:r>
              <a:rPr lang="en-US" sz="2000" dirty="0" err="1"/>
              <a:t>n.p.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endostatin</a:t>
            </a:r>
            <a:r>
              <a:rPr lang="en-US" sz="2000" dirty="0"/>
              <a:t>)</a:t>
            </a:r>
          </a:p>
        </p:txBody>
      </p:sp>
      <p:sp>
        <p:nvSpPr>
          <p:cNvPr id="21508" name="Text Box 5">
            <a:extLst>
              <a:ext uri="{FF2B5EF4-FFF2-40B4-BE49-F238E27FC236}">
                <a16:creationId xmlns:a16="http://schemas.microsoft.com/office/drawing/2014/main" id="{0A961510-ED06-4F6E-9382-CBDBB7640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95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990033"/>
                </a:solidFill>
              </a:rPr>
              <a:t>Judah Folkman, 1972</a:t>
            </a:r>
          </a:p>
        </p:txBody>
      </p:sp>
      <p:sp>
        <p:nvSpPr>
          <p:cNvPr id="21509" name="Text Box 6">
            <a:extLst>
              <a:ext uri="{FF2B5EF4-FFF2-40B4-BE49-F238E27FC236}">
                <a16:creationId xmlns:a16="http://schemas.microsoft.com/office/drawing/2014/main" id="{1613C77F-BC6C-4F8A-A845-F4B1369E6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6172200"/>
            <a:ext cx="556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1511" name="Picture 8" descr="folkman">
            <a:extLst>
              <a:ext uri="{FF2B5EF4-FFF2-40B4-BE49-F238E27FC236}">
                <a16:creationId xmlns:a16="http://schemas.microsoft.com/office/drawing/2014/main" id="{8980C3F4-9A92-4E51-B240-EA2431AD8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3565525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2850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F53BF5F5-3ABF-4CD5-A618-4FC2BB7DAD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1143000"/>
          </a:xfrm>
          <a:solidFill>
            <a:srgbClr val="120892"/>
          </a:solidFill>
        </p:spPr>
        <p:txBody>
          <a:bodyPr/>
          <a:lstStyle/>
          <a:p>
            <a:pPr eaLnBrk="1" hangingPunct="1"/>
            <a:r>
              <a:rPr lang="en-US" altLang="en-US" sz="4400" dirty="0">
                <a:solidFill>
                  <a:schemeClr val="accent1"/>
                </a:solidFill>
              </a:rPr>
              <a:t>ANTY-ANGIOGENEZA GUZA</a:t>
            </a:r>
            <a:endParaRPr lang="en-US" altLang="en-US" dirty="0">
              <a:solidFill>
                <a:schemeClr val="accent1"/>
              </a:solidFill>
            </a:endParaRPr>
          </a:p>
        </p:txBody>
      </p:sp>
      <p:sp>
        <p:nvSpPr>
          <p:cNvPr id="350211" name="Rectangle 3">
            <a:extLst>
              <a:ext uri="{FF2B5EF4-FFF2-40B4-BE49-F238E27FC236}">
                <a16:creationId xmlns:a16="http://schemas.microsoft.com/office/drawing/2014/main" id="{6203C166-D958-4297-B364-3ADBD7AA55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91000" y="2209800"/>
            <a:ext cx="47244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dirty="0" err="1"/>
              <a:t>Powstrzymać</a:t>
            </a:r>
            <a:r>
              <a:rPr lang="en-US" sz="2000" dirty="0"/>
              <a:t> </a:t>
            </a:r>
            <a:r>
              <a:rPr lang="en-US" sz="2000" dirty="0" err="1"/>
              <a:t>wzrost</a:t>
            </a:r>
            <a:r>
              <a:rPr lang="en-US" sz="2000" dirty="0"/>
              <a:t> </a:t>
            </a:r>
            <a:r>
              <a:rPr lang="en-US" sz="2000" dirty="0" err="1"/>
              <a:t>guza</a:t>
            </a:r>
            <a:r>
              <a:rPr lang="en-US" sz="2000" dirty="0"/>
              <a:t> </a:t>
            </a:r>
            <a:r>
              <a:rPr lang="en-US" sz="2000" dirty="0" err="1"/>
              <a:t>przez</a:t>
            </a:r>
            <a:r>
              <a:rPr lang="en-US" sz="2000" dirty="0"/>
              <a:t> </a:t>
            </a:r>
            <a:r>
              <a:rPr lang="en-US" sz="2000" dirty="0" err="1"/>
              <a:t>uniemożliwienie</a:t>
            </a:r>
            <a:r>
              <a:rPr lang="en-US" sz="2000" dirty="0"/>
              <a:t> </a:t>
            </a:r>
            <a:r>
              <a:rPr lang="en-US" sz="2000" dirty="0" err="1"/>
              <a:t>tworzenia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wzrostu</a:t>
            </a:r>
            <a:r>
              <a:rPr lang="en-US" sz="2000" dirty="0"/>
              <a:t> </a:t>
            </a:r>
            <a:r>
              <a:rPr lang="en-US" sz="2000" dirty="0" err="1"/>
              <a:t>unaczynienia</a:t>
            </a:r>
            <a:endParaRPr lang="en-US" sz="2000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dirty="0"/>
              <a:t>			(</a:t>
            </a:r>
            <a:r>
              <a:rPr lang="en-US" sz="2000" i="1" dirty="0" err="1">
                <a:solidFill>
                  <a:srgbClr val="120892"/>
                </a:solidFill>
              </a:rPr>
              <a:t>podejście</a:t>
            </a:r>
            <a:r>
              <a:rPr lang="en-US" sz="2000" i="1" dirty="0">
                <a:solidFill>
                  <a:srgbClr val="120892"/>
                </a:solidFill>
              </a:rPr>
              <a:t> </a:t>
            </a:r>
            <a:r>
              <a:rPr lang="en-US" sz="2000" i="1" dirty="0" err="1">
                <a:solidFill>
                  <a:srgbClr val="120892"/>
                </a:solidFill>
              </a:rPr>
              <a:t>pośrednie</a:t>
            </a:r>
            <a:r>
              <a:rPr lang="en-US" sz="2000" dirty="0"/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 err="1"/>
              <a:t>Terapia</a:t>
            </a:r>
            <a:r>
              <a:rPr lang="en-US" sz="2000" dirty="0"/>
              <a:t> “</a:t>
            </a:r>
            <a:r>
              <a:rPr lang="en-US" sz="2000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odporna</a:t>
            </a:r>
            <a:r>
              <a:rPr lang="en-US" sz="20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0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odporność</a:t>
            </a:r>
            <a:r>
              <a:rPr lang="en-US" sz="2000" dirty="0"/>
              <a:t>”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 err="1"/>
              <a:t>Leki</a:t>
            </a:r>
            <a:r>
              <a:rPr lang="en-US" sz="2000" dirty="0"/>
              <a:t> </a:t>
            </a:r>
            <a:r>
              <a:rPr lang="en-US" sz="2000" dirty="0" err="1"/>
              <a:t>anty-angiogeniczne</a:t>
            </a:r>
            <a:r>
              <a:rPr lang="en-US" sz="2000" dirty="0"/>
              <a:t>: </a:t>
            </a:r>
            <a:r>
              <a:rPr lang="en-US" sz="2000" dirty="0" err="1"/>
              <a:t>grupa</a:t>
            </a:r>
            <a:r>
              <a:rPr lang="en-US" sz="2000" dirty="0"/>
              <a:t> </a:t>
            </a:r>
            <a:r>
              <a:rPr lang="en-US" sz="2000" dirty="0" err="1"/>
              <a:t>inhibitorów</a:t>
            </a:r>
            <a:r>
              <a:rPr lang="en-US" sz="2000" dirty="0"/>
              <a:t> (</a:t>
            </a:r>
            <a:r>
              <a:rPr lang="en-US" sz="2000" dirty="0" err="1"/>
              <a:t>leki</a:t>
            </a:r>
            <a:r>
              <a:rPr lang="en-US" sz="2000" dirty="0"/>
              <a:t> </a:t>
            </a:r>
            <a:r>
              <a:rPr lang="en-US" sz="2000" dirty="0" err="1"/>
              <a:t>biologiczne</a:t>
            </a:r>
            <a:r>
              <a:rPr lang="en-US" sz="2000" dirty="0"/>
              <a:t>, </a:t>
            </a:r>
            <a:r>
              <a:rPr lang="en-US" sz="2000" dirty="0" err="1"/>
              <a:t>n.p.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endostatin</a:t>
            </a:r>
            <a:r>
              <a:rPr lang="en-US" sz="2000" dirty="0"/>
              <a:t>)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1" dirty="0" err="1">
                <a:solidFill>
                  <a:srgbClr val="7030A0"/>
                </a:solidFill>
              </a:rPr>
              <a:t>Koszt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i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skutki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uboczne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21508" name="Text Box 5">
            <a:extLst>
              <a:ext uri="{FF2B5EF4-FFF2-40B4-BE49-F238E27FC236}">
                <a16:creationId xmlns:a16="http://schemas.microsoft.com/office/drawing/2014/main" id="{0A961510-ED06-4F6E-9382-CBDBB7640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95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990033"/>
                </a:solidFill>
              </a:rPr>
              <a:t>Judah Folkman, 1972</a:t>
            </a:r>
          </a:p>
        </p:txBody>
      </p:sp>
      <p:sp>
        <p:nvSpPr>
          <p:cNvPr id="21509" name="Text Box 6">
            <a:extLst>
              <a:ext uri="{FF2B5EF4-FFF2-40B4-BE49-F238E27FC236}">
                <a16:creationId xmlns:a16="http://schemas.microsoft.com/office/drawing/2014/main" id="{1613C77F-BC6C-4F8A-A845-F4B1369E6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6172200"/>
            <a:ext cx="556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1511" name="Picture 8" descr="folkman">
            <a:extLst>
              <a:ext uri="{FF2B5EF4-FFF2-40B4-BE49-F238E27FC236}">
                <a16:creationId xmlns:a16="http://schemas.microsoft.com/office/drawing/2014/main" id="{8980C3F4-9A92-4E51-B240-EA2431AD8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3565525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4967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10D9C1D1-470E-92D8-0735-B0D4C32BC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5943600" cy="420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F4C8455-5FC6-CBD6-DC4B-9DF5C1F8CB55}"/>
              </a:ext>
            </a:extLst>
          </p:cNvPr>
          <p:cNvSpPr txBox="1">
            <a:spLocks noChangeArrowheads="1"/>
          </p:cNvSpPr>
          <p:nvPr/>
        </p:nvSpPr>
        <p:spPr>
          <a:xfrm>
            <a:off x="2133600" y="0"/>
            <a:ext cx="7010400" cy="1600200"/>
          </a:xfrm>
          <a:prstGeom prst="rect">
            <a:avLst/>
          </a:prstGeom>
          <a:solidFill>
            <a:srgbClr val="120892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3600" kern="0" dirty="0">
              <a:solidFill>
                <a:schemeClr val="accent1"/>
              </a:solidFill>
            </a:endParaRPr>
          </a:p>
          <a:p>
            <a:pPr eaLnBrk="1" hangingPunct="1"/>
            <a:r>
              <a:rPr lang="en-US" altLang="en-US" sz="3600" kern="0" dirty="0">
                <a:solidFill>
                  <a:schemeClr val="accent1"/>
                </a:solidFill>
              </a:rPr>
              <a:t>TROCHĘ MATEMATYKI</a:t>
            </a:r>
          </a:p>
        </p:txBody>
      </p:sp>
    </p:spTree>
    <p:extLst>
      <p:ext uri="{BB962C8B-B14F-4D97-AF65-F5344CB8AC3E}">
        <p14:creationId xmlns:p14="http://schemas.microsoft.com/office/powerpoint/2010/main" val="33402920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8B2FF235-0CF3-4E32-BF62-3E2595D35B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0"/>
            <a:ext cx="7467600" cy="1001713"/>
          </a:xfrm>
          <a:solidFill>
            <a:srgbClr val="120892"/>
          </a:solidFill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accent1"/>
                </a:solidFill>
              </a:rPr>
              <a:t>KONSTRUKCJA MODELU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A113DED9-FC6E-4F7F-83CD-B5B8119F192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333625" y="1935163"/>
            <a:ext cx="3886200" cy="574675"/>
          </a:xfrm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altLang="en-US" sz="2800">
                <a:solidFill>
                  <a:srgbClr val="0000FF"/>
                </a:solidFill>
              </a:rPr>
              <a:t> -    </a:t>
            </a:r>
            <a:r>
              <a:rPr lang="en-US" altLang="en-US" sz="2800"/>
              <a:t> objętość guza</a:t>
            </a:r>
          </a:p>
        </p:txBody>
      </p:sp>
      <p:pic>
        <p:nvPicPr>
          <p:cNvPr id="23556" name="Picture 4" descr="txp_fig">
            <a:extLst>
              <a:ext uri="{FF2B5EF4-FFF2-40B4-BE49-F238E27FC236}">
                <a16:creationId xmlns:a16="http://schemas.microsoft.com/office/drawing/2014/main" id="{A88F2726-EBA5-4CD0-B055-C5EF96B364E8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1993900"/>
            <a:ext cx="609600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F1F1DB-310B-4190-8BFF-3AC2ECC6996C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14375" y="2634596"/>
            <a:ext cx="1676400" cy="818044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CFDB0C47-D9FA-4021-83DB-C72C5AAD7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2813985"/>
            <a:ext cx="7010400" cy="5746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33400" indent="-533400" eaLnBrk="1" hangingPunct="1">
              <a:buFontTx/>
              <a:buNone/>
              <a:defRPr/>
            </a:pPr>
            <a:r>
              <a:rPr lang="en-US" sz="2800" kern="0" dirty="0">
                <a:solidFill>
                  <a:srgbClr val="0000FF"/>
                </a:solidFill>
              </a:rPr>
              <a:t> - </a:t>
            </a:r>
            <a:r>
              <a:rPr lang="en-US" sz="2800" kern="0" dirty="0"/>
              <a:t> </a:t>
            </a:r>
            <a:r>
              <a:rPr lang="en-US" sz="2800" kern="0" dirty="0" err="1"/>
              <a:t>miara</a:t>
            </a:r>
            <a:r>
              <a:rPr lang="en-US" sz="2800" kern="0" dirty="0"/>
              <a:t> </a:t>
            </a:r>
            <a:r>
              <a:rPr lang="en-US" sz="2800" kern="0" dirty="0" err="1"/>
              <a:t>zmian</a:t>
            </a:r>
            <a:r>
              <a:rPr lang="en-US" sz="2800" kern="0" dirty="0"/>
              <a:t> (</a:t>
            </a:r>
            <a:r>
              <a:rPr lang="en-US" sz="2800" kern="0" dirty="0" err="1"/>
              <a:t>wzrost</a:t>
            </a:r>
            <a:r>
              <a:rPr lang="en-US" sz="2800" kern="0" dirty="0"/>
              <a:t> </a:t>
            </a:r>
            <a:r>
              <a:rPr lang="en-US" sz="2800" kern="0" dirty="0" err="1"/>
              <a:t>lubmalenia</a:t>
            </a:r>
            <a:r>
              <a:rPr lang="en-US" sz="2800" kern="0" dirty="0"/>
              <a:t> </a:t>
            </a:r>
            <a:r>
              <a:rPr lang="en-US" sz="2800" kern="0" dirty="0" err="1"/>
              <a:t>guza</a:t>
            </a:r>
            <a:r>
              <a:rPr lang="en-US" sz="2800" kern="0" dirty="0"/>
              <a:t>)</a:t>
            </a:r>
          </a:p>
        </p:txBody>
      </p:sp>
      <p:sp>
        <p:nvSpPr>
          <p:cNvPr id="23565" name="TextBox 3">
            <a:extLst>
              <a:ext uri="{FF2B5EF4-FFF2-40B4-BE49-F238E27FC236}">
                <a16:creationId xmlns:a16="http://schemas.microsoft.com/office/drawing/2014/main" id="{10FB2046-D822-4D02-BC18-328A10BDD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182688"/>
            <a:ext cx="68580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solidFill>
                  <a:srgbClr val="006600"/>
                </a:solidFill>
              </a:rPr>
              <a:t>TRZEJ GŁÓWNI “GRACZE”</a:t>
            </a:r>
          </a:p>
        </p:txBody>
      </p:sp>
    </p:spTree>
    <p:extLst>
      <p:ext uri="{BB962C8B-B14F-4D97-AF65-F5344CB8AC3E}">
        <p14:creationId xmlns:p14="http://schemas.microsoft.com/office/powerpoint/2010/main" val="280354007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4E4A926A-0905-4BB8-A723-9B17C695D2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743200"/>
            <a:ext cx="5943600" cy="1143000"/>
          </a:xfrm>
          <a:solidFill>
            <a:srgbClr val="120892"/>
          </a:solidFill>
        </p:spPr>
        <p:txBody>
          <a:bodyPr/>
          <a:lstStyle/>
          <a:p>
            <a:pPr eaLnBrk="1" hangingPunct="1"/>
            <a:r>
              <a:rPr lang="en-US" altLang="en-US" sz="2800">
                <a:solidFill>
                  <a:schemeClr val="accent1"/>
                </a:solidFill>
              </a:rPr>
              <a:t>STEROWANIE  OPTYMALNE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8B2FF235-0CF3-4E32-BF62-3E2595D35B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0"/>
            <a:ext cx="7467600" cy="1001713"/>
          </a:xfrm>
          <a:solidFill>
            <a:srgbClr val="120892"/>
          </a:solidFill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accent1"/>
                </a:solidFill>
              </a:rPr>
              <a:t>KONSTRUKCJA MODELU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A113DED9-FC6E-4F7F-83CD-B5B8119F192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333625" y="1935163"/>
            <a:ext cx="3886200" cy="574675"/>
          </a:xfrm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altLang="en-US" sz="2800">
                <a:solidFill>
                  <a:srgbClr val="0000FF"/>
                </a:solidFill>
              </a:rPr>
              <a:t> -    </a:t>
            </a:r>
            <a:r>
              <a:rPr lang="en-US" altLang="en-US" sz="2800"/>
              <a:t> objętość guza</a:t>
            </a:r>
          </a:p>
        </p:txBody>
      </p:sp>
      <p:pic>
        <p:nvPicPr>
          <p:cNvPr id="23556" name="Picture 4" descr="txp_fig">
            <a:extLst>
              <a:ext uri="{FF2B5EF4-FFF2-40B4-BE49-F238E27FC236}">
                <a16:creationId xmlns:a16="http://schemas.microsoft.com/office/drawing/2014/main" id="{A88F2726-EBA5-4CD0-B055-C5EF96B364E8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1993900"/>
            <a:ext cx="609600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txp_fig">
            <a:extLst>
              <a:ext uri="{FF2B5EF4-FFF2-40B4-BE49-F238E27FC236}">
                <a16:creationId xmlns:a16="http://schemas.microsoft.com/office/drawing/2014/main" id="{8F6DBD1A-2B59-42F5-AC6A-CA1AF6B544D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3865563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F1F1DB-310B-4190-8BFF-3AC2ECC6996C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14375" y="2634596"/>
            <a:ext cx="1676400" cy="818044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90F13A22-8EE8-454E-AC0C-2105EA038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0775" y="3775075"/>
            <a:ext cx="4038600" cy="5746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33400" indent="-533400" eaLnBrk="1" hangingPunct="1">
              <a:buFontTx/>
              <a:buNone/>
              <a:defRPr/>
            </a:pPr>
            <a:r>
              <a:rPr lang="en-US" sz="2800" kern="0" dirty="0">
                <a:solidFill>
                  <a:srgbClr val="0000FF"/>
                </a:solidFill>
              </a:rPr>
              <a:t> -    </a:t>
            </a:r>
            <a:r>
              <a:rPr lang="en-US" sz="2800" kern="0" dirty="0"/>
              <a:t> </a:t>
            </a:r>
            <a:r>
              <a:rPr lang="en-US" sz="2800" kern="0" dirty="0" err="1"/>
              <a:t>unaczynienie</a:t>
            </a:r>
            <a:r>
              <a:rPr lang="en-US" sz="2800" kern="0" dirty="0"/>
              <a:t> </a:t>
            </a:r>
            <a:r>
              <a:rPr lang="en-US" sz="2800" kern="0" dirty="0" err="1"/>
              <a:t>guza</a:t>
            </a:r>
            <a:endParaRPr lang="en-US" sz="2800" kern="0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29FA2495-F33F-4A59-AF90-16830C5D9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7925" y="4702175"/>
            <a:ext cx="5867400" cy="61224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33400" indent="-533400" eaLnBrk="1" hangingPunct="1">
              <a:buFontTx/>
              <a:buNone/>
              <a:defRPr/>
            </a:pPr>
            <a:r>
              <a:rPr lang="en-US" sz="2800" kern="0" dirty="0">
                <a:solidFill>
                  <a:srgbClr val="0000FF"/>
                </a:solidFill>
              </a:rPr>
              <a:t> -    </a:t>
            </a:r>
            <a:r>
              <a:rPr lang="en-US" sz="2800" kern="0" dirty="0"/>
              <a:t> </a:t>
            </a:r>
            <a:r>
              <a:rPr lang="en-US" sz="2800" kern="0" dirty="0" err="1"/>
              <a:t>miara</a:t>
            </a:r>
            <a:r>
              <a:rPr lang="en-US" sz="2800" kern="0" dirty="0"/>
              <a:t> </a:t>
            </a:r>
            <a:r>
              <a:rPr lang="en-US" sz="2800" kern="0" dirty="0" err="1"/>
              <a:t>zmian</a:t>
            </a:r>
            <a:r>
              <a:rPr lang="en-US" sz="2800" kern="0" dirty="0"/>
              <a:t> </a:t>
            </a:r>
            <a:r>
              <a:rPr lang="en-US" sz="2800" kern="0" dirty="0" err="1"/>
              <a:t>unaczynienia</a:t>
            </a:r>
            <a:endParaRPr lang="en-US" sz="2800" kern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138D8E-99C8-4020-98D5-18F54ED8F221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57225" y="4496380"/>
            <a:ext cx="1676400" cy="818044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23565" name="TextBox 3">
            <a:extLst>
              <a:ext uri="{FF2B5EF4-FFF2-40B4-BE49-F238E27FC236}">
                <a16:creationId xmlns:a16="http://schemas.microsoft.com/office/drawing/2014/main" id="{10FB2046-D822-4D02-BC18-328A10BDD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182688"/>
            <a:ext cx="68580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solidFill>
                  <a:srgbClr val="006600"/>
                </a:solidFill>
              </a:rPr>
              <a:t>TRZEJ GŁÓWNI “GRACZE”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18196D75-0DEE-4601-9F45-EC15A11BE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0775" y="2832273"/>
            <a:ext cx="7010400" cy="5746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33400" indent="-533400" eaLnBrk="1" hangingPunct="1">
              <a:buFontTx/>
              <a:buNone/>
              <a:defRPr/>
            </a:pPr>
            <a:r>
              <a:rPr lang="en-US" sz="2800" kern="0" dirty="0">
                <a:solidFill>
                  <a:srgbClr val="0000FF"/>
                </a:solidFill>
              </a:rPr>
              <a:t> - </a:t>
            </a:r>
            <a:r>
              <a:rPr lang="en-US" sz="2800" kern="0" dirty="0"/>
              <a:t> </a:t>
            </a:r>
            <a:r>
              <a:rPr lang="en-US" sz="2800" kern="0" dirty="0" err="1"/>
              <a:t>miara</a:t>
            </a:r>
            <a:r>
              <a:rPr lang="en-US" sz="2800" kern="0" dirty="0"/>
              <a:t> </a:t>
            </a:r>
            <a:r>
              <a:rPr lang="en-US" sz="2800" kern="0" dirty="0" err="1"/>
              <a:t>zmian</a:t>
            </a:r>
            <a:r>
              <a:rPr lang="en-US" sz="2800" kern="0" dirty="0"/>
              <a:t> (</a:t>
            </a:r>
            <a:r>
              <a:rPr lang="en-US" sz="2800" kern="0" dirty="0" err="1"/>
              <a:t>wzrost</a:t>
            </a:r>
            <a:r>
              <a:rPr lang="en-US" sz="2800" kern="0" dirty="0"/>
              <a:t> </a:t>
            </a:r>
            <a:r>
              <a:rPr lang="en-US" sz="2800" kern="0" dirty="0" err="1"/>
              <a:t>lub</a:t>
            </a:r>
            <a:r>
              <a:rPr lang="en-US" sz="2800" kern="0" dirty="0"/>
              <a:t> </a:t>
            </a:r>
            <a:r>
              <a:rPr lang="en-US" sz="2800" kern="0" dirty="0" err="1"/>
              <a:t>malenia</a:t>
            </a:r>
            <a:r>
              <a:rPr lang="en-US" sz="2800" kern="0" dirty="0"/>
              <a:t> </a:t>
            </a:r>
            <a:r>
              <a:rPr lang="en-US" sz="2800" kern="0" dirty="0" err="1"/>
              <a:t>guza</a:t>
            </a:r>
            <a:r>
              <a:rPr lang="en-US" sz="2800" kern="0" dirty="0"/>
              <a:t>)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8B2FF235-0CF3-4E32-BF62-3E2595D35B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0"/>
            <a:ext cx="7467600" cy="1001713"/>
          </a:xfrm>
          <a:solidFill>
            <a:srgbClr val="120892"/>
          </a:solidFill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accent1"/>
                </a:solidFill>
              </a:rPr>
              <a:t>KONSTRUKCJA MODELU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A113DED9-FC6E-4F7F-83CD-B5B8119F192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333625" y="1935163"/>
            <a:ext cx="3886200" cy="574675"/>
          </a:xfrm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altLang="en-US" sz="2800">
                <a:solidFill>
                  <a:srgbClr val="0000FF"/>
                </a:solidFill>
              </a:rPr>
              <a:t> -    </a:t>
            </a:r>
            <a:r>
              <a:rPr lang="en-US" altLang="en-US" sz="2800"/>
              <a:t> objętość guza</a:t>
            </a:r>
          </a:p>
        </p:txBody>
      </p:sp>
      <p:pic>
        <p:nvPicPr>
          <p:cNvPr id="23556" name="Picture 4" descr="txp_fig">
            <a:extLst>
              <a:ext uri="{FF2B5EF4-FFF2-40B4-BE49-F238E27FC236}">
                <a16:creationId xmlns:a16="http://schemas.microsoft.com/office/drawing/2014/main" id="{A88F2726-EBA5-4CD0-B055-C5EF96B364E8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1993900"/>
            <a:ext cx="609600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txp_fig">
            <a:extLst>
              <a:ext uri="{FF2B5EF4-FFF2-40B4-BE49-F238E27FC236}">
                <a16:creationId xmlns:a16="http://schemas.microsoft.com/office/drawing/2014/main" id="{E5B491A6-E302-432D-8993-9A30E73103A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924550"/>
            <a:ext cx="609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txp_fig">
            <a:extLst>
              <a:ext uri="{FF2B5EF4-FFF2-40B4-BE49-F238E27FC236}">
                <a16:creationId xmlns:a16="http://schemas.microsoft.com/office/drawing/2014/main" id="{8F6DBD1A-2B59-42F5-AC6A-CA1AF6B544D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3865563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F1F1DB-310B-4190-8BFF-3AC2ECC6996C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14375" y="2634596"/>
            <a:ext cx="1676400" cy="818044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90F13A22-8EE8-454E-AC0C-2105EA038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0775" y="3775075"/>
            <a:ext cx="4038600" cy="5746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33400" indent="-533400" eaLnBrk="1" hangingPunct="1">
              <a:buFontTx/>
              <a:buNone/>
              <a:defRPr/>
            </a:pPr>
            <a:r>
              <a:rPr lang="en-US" sz="2800" kern="0" dirty="0">
                <a:solidFill>
                  <a:srgbClr val="0000FF"/>
                </a:solidFill>
              </a:rPr>
              <a:t> -    </a:t>
            </a:r>
            <a:r>
              <a:rPr lang="en-US" sz="2800" kern="0" dirty="0"/>
              <a:t> </a:t>
            </a:r>
            <a:r>
              <a:rPr lang="en-US" sz="2800" kern="0" dirty="0" err="1"/>
              <a:t>unaczynienie</a:t>
            </a:r>
            <a:r>
              <a:rPr lang="en-US" sz="2800" kern="0" dirty="0"/>
              <a:t> </a:t>
            </a:r>
            <a:r>
              <a:rPr lang="en-US" sz="2800" kern="0" dirty="0" err="1"/>
              <a:t>guze</a:t>
            </a:r>
            <a:endParaRPr lang="en-US" sz="2800" kern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138D8E-99C8-4020-98D5-18F54ED8F221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57225" y="4496380"/>
            <a:ext cx="1676400" cy="818044"/>
          </a:xfrm>
          <a:prstGeom prst="rect">
            <a:avLst/>
          </a:pr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02B8F8E-C001-4260-A8C0-EF82FA8CD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5834063"/>
            <a:ext cx="6591300" cy="5746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33400" indent="-533400" eaLnBrk="1" hangingPunct="1">
              <a:buFontTx/>
              <a:buNone/>
              <a:defRPr/>
            </a:pPr>
            <a:r>
              <a:rPr lang="en-US" sz="2800" kern="0" dirty="0">
                <a:solidFill>
                  <a:srgbClr val="0000FF"/>
                </a:solidFill>
              </a:rPr>
              <a:t> -    </a:t>
            </a:r>
            <a:r>
              <a:rPr lang="en-US" sz="2800" kern="0" dirty="0"/>
              <a:t> </a:t>
            </a:r>
            <a:r>
              <a:rPr lang="en-US" sz="2800" kern="0" dirty="0" err="1"/>
              <a:t>dawka</a:t>
            </a:r>
            <a:r>
              <a:rPr lang="en-US" sz="2800" kern="0" dirty="0"/>
              <a:t> </a:t>
            </a:r>
            <a:r>
              <a:rPr lang="en-US" sz="2800" kern="0" dirty="0" err="1"/>
              <a:t>leku</a:t>
            </a:r>
            <a:r>
              <a:rPr lang="en-US" sz="2800" kern="0" dirty="0"/>
              <a:t> </a:t>
            </a:r>
            <a:r>
              <a:rPr lang="en-US" sz="2800" kern="0" dirty="0" err="1"/>
              <a:t>anty-angiogenicznego</a:t>
            </a:r>
            <a:endParaRPr lang="en-US" sz="2800" kern="0" dirty="0"/>
          </a:p>
        </p:txBody>
      </p:sp>
      <p:sp>
        <p:nvSpPr>
          <p:cNvPr id="23565" name="TextBox 3">
            <a:extLst>
              <a:ext uri="{FF2B5EF4-FFF2-40B4-BE49-F238E27FC236}">
                <a16:creationId xmlns:a16="http://schemas.microsoft.com/office/drawing/2014/main" id="{10FB2046-D822-4D02-BC18-328A10BDD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182688"/>
            <a:ext cx="68580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solidFill>
                  <a:srgbClr val="006600"/>
                </a:solidFill>
              </a:rPr>
              <a:t>TRZEJ GŁÓWNI “GRACZE”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E6ED705C-3A9E-4616-9115-3CC936CCF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0775" y="2832273"/>
            <a:ext cx="7010400" cy="5746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33400" indent="-533400" eaLnBrk="1" hangingPunct="1">
              <a:buFontTx/>
              <a:buNone/>
              <a:defRPr/>
            </a:pPr>
            <a:r>
              <a:rPr lang="en-US" sz="2800" kern="0" dirty="0">
                <a:solidFill>
                  <a:srgbClr val="0000FF"/>
                </a:solidFill>
              </a:rPr>
              <a:t> - </a:t>
            </a:r>
            <a:r>
              <a:rPr lang="en-US" sz="2800" kern="0" dirty="0"/>
              <a:t> </a:t>
            </a:r>
            <a:r>
              <a:rPr lang="en-US" sz="2800" kern="0" dirty="0" err="1"/>
              <a:t>miara</a:t>
            </a:r>
            <a:r>
              <a:rPr lang="en-US" sz="2800" kern="0" dirty="0"/>
              <a:t> </a:t>
            </a:r>
            <a:r>
              <a:rPr lang="en-US" sz="2800" kern="0" dirty="0" err="1"/>
              <a:t>zmian</a:t>
            </a:r>
            <a:r>
              <a:rPr lang="en-US" sz="2800" kern="0" dirty="0"/>
              <a:t> (</a:t>
            </a:r>
            <a:r>
              <a:rPr lang="en-US" sz="2800" kern="0" dirty="0" err="1"/>
              <a:t>wzrost</a:t>
            </a:r>
            <a:r>
              <a:rPr lang="en-US" sz="2800" kern="0" dirty="0"/>
              <a:t> </a:t>
            </a:r>
            <a:r>
              <a:rPr lang="en-US" sz="2800" kern="0" dirty="0" err="1"/>
              <a:t>lub</a:t>
            </a:r>
            <a:r>
              <a:rPr lang="en-US" sz="2800" kern="0" dirty="0"/>
              <a:t> </a:t>
            </a:r>
            <a:r>
              <a:rPr lang="en-US" sz="2800" kern="0" dirty="0" err="1"/>
              <a:t>malenia</a:t>
            </a:r>
            <a:r>
              <a:rPr lang="en-US" sz="2800" kern="0" dirty="0"/>
              <a:t> </a:t>
            </a:r>
            <a:r>
              <a:rPr lang="en-US" sz="2800" kern="0" dirty="0" err="1"/>
              <a:t>guza</a:t>
            </a:r>
            <a:r>
              <a:rPr lang="en-US" sz="2800" kern="0" dirty="0"/>
              <a:t>)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D3B24C5D-AD4A-42CE-9CAF-AD24D743A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7925" y="4702175"/>
            <a:ext cx="5867400" cy="61224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33400" indent="-533400" eaLnBrk="1" hangingPunct="1">
              <a:buFontTx/>
              <a:buNone/>
              <a:defRPr/>
            </a:pPr>
            <a:r>
              <a:rPr lang="en-US" sz="2800" kern="0" dirty="0">
                <a:solidFill>
                  <a:srgbClr val="0000FF"/>
                </a:solidFill>
              </a:rPr>
              <a:t> -    </a:t>
            </a:r>
            <a:r>
              <a:rPr lang="en-US" sz="2800" kern="0" dirty="0"/>
              <a:t> </a:t>
            </a:r>
            <a:r>
              <a:rPr lang="en-US" sz="2800" kern="0" dirty="0" err="1"/>
              <a:t>miara</a:t>
            </a:r>
            <a:r>
              <a:rPr lang="en-US" sz="2800" kern="0" dirty="0"/>
              <a:t> </a:t>
            </a:r>
            <a:r>
              <a:rPr lang="en-US" sz="2800" kern="0" dirty="0" err="1"/>
              <a:t>zmian</a:t>
            </a:r>
            <a:r>
              <a:rPr lang="en-US" sz="2800" kern="0" dirty="0"/>
              <a:t> </a:t>
            </a:r>
            <a:r>
              <a:rPr lang="en-US" sz="2800" kern="0" dirty="0" err="1"/>
              <a:t>unaczynienia</a:t>
            </a:r>
            <a:endParaRPr 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180983495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6C8DA33A-8C28-4E54-A428-2A5A396C93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4600" y="0"/>
            <a:ext cx="6629400" cy="1001713"/>
          </a:xfrm>
          <a:solidFill>
            <a:srgbClr val="120892"/>
          </a:solidFill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chemeClr val="accent1"/>
                </a:solidFill>
              </a:rPr>
              <a:t>FUNKCJE WZROSTU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6E449D-660E-4A3F-9B92-B5C4A7A1D5A2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28600" y="1350625"/>
            <a:ext cx="3429000" cy="96815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BEE14C-07A0-46DD-91F6-E3D8D3F6A581}"/>
              </a:ext>
            </a:extLst>
          </p:cNvPr>
          <p:cNvSpPr txBox="1"/>
          <p:nvPr/>
        </p:nvSpPr>
        <p:spPr>
          <a:xfrm>
            <a:off x="3886200" y="1234535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wzrost</a:t>
            </a:r>
            <a:r>
              <a:rPr lang="en-US" sz="2400" dirty="0"/>
              <a:t> </a:t>
            </a:r>
            <a:r>
              <a:rPr lang="en-US" sz="2400" dirty="0" err="1"/>
              <a:t>Gompertzialny</a:t>
            </a:r>
            <a:endParaRPr lang="en-US" sz="2400" dirty="0"/>
          </a:p>
          <a:p>
            <a:pPr marL="285750" indent="-285750">
              <a:buFontTx/>
              <a:buChar char="-"/>
            </a:pPr>
            <a:endParaRPr lang="en-US" sz="2400" dirty="0"/>
          </a:p>
          <a:p>
            <a:r>
              <a:rPr lang="el-GR" sz="2400" dirty="0">
                <a:solidFill>
                  <a:srgbClr val="0000FF"/>
                </a:solidFill>
              </a:rPr>
              <a:t>ξ</a:t>
            </a:r>
            <a:r>
              <a:rPr lang="en-US" sz="2400" dirty="0"/>
              <a:t> – </a:t>
            </a:r>
            <a:r>
              <a:rPr lang="en-US" sz="2400" dirty="0" err="1"/>
              <a:t>dodatni</a:t>
            </a:r>
            <a:r>
              <a:rPr lang="en-US" sz="2400" dirty="0"/>
              <a:t> </a:t>
            </a:r>
            <a:r>
              <a:rPr lang="en-US" sz="2400" dirty="0" err="1"/>
              <a:t>współczynnik</a:t>
            </a:r>
            <a:r>
              <a:rPr lang="en-US" sz="2400" dirty="0"/>
              <a:t> 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6C8DA33A-8C28-4E54-A428-2A5A396C93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4600" y="0"/>
            <a:ext cx="6629400" cy="1001713"/>
          </a:xfrm>
          <a:solidFill>
            <a:srgbClr val="120892"/>
          </a:solidFill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chemeClr val="accent1"/>
                </a:solidFill>
              </a:rPr>
              <a:t>FUNKCJE WZROSTU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6E449D-660E-4A3F-9B92-B5C4A7A1D5A2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28600" y="1350625"/>
            <a:ext cx="3429000" cy="96815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pic>
        <p:nvPicPr>
          <p:cNvPr id="25605" name="Picture 4" descr="Chart&#10;&#10;Description automatically generated">
            <a:extLst>
              <a:ext uri="{FF2B5EF4-FFF2-40B4-BE49-F238E27FC236}">
                <a16:creationId xmlns:a16="http://schemas.microsoft.com/office/drawing/2014/main" id="{36A37145-7CDB-427E-AC5E-3DAABA02B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03625"/>
            <a:ext cx="380523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03D03E-03C0-4ABF-8F43-C2BDFBF7AA91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57200" y="2841621"/>
            <a:ext cx="3951082" cy="369332"/>
          </a:xfrm>
          <a:prstGeom prst="rect">
            <a:avLst/>
          </a:prstGeom>
          <a:blipFill>
            <a:blip r:embed="rId5"/>
            <a:stretch>
              <a:fillRect l="-1235" b="-3770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087752-3F52-4DFA-BA71-0F86B66CD01F}"/>
              </a:ext>
            </a:extLst>
          </p:cNvPr>
          <p:cNvSpPr txBox="1"/>
          <p:nvPr/>
        </p:nvSpPr>
        <p:spPr>
          <a:xfrm>
            <a:off x="3886200" y="1234535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wzrost</a:t>
            </a:r>
            <a:r>
              <a:rPr lang="en-US" sz="2400" dirty="0"/>
              <a:t> </a:t>
            </a:r>
            <a:r>
              <a:rPr lang="en-US" sz="2400" dirty="0" err="1"/>
              <a:t>Gompertzialny</a:t>
            </a:r>
            <a:endParaRPr lang="en-US" sz="2400" dirty="0"/>
          </a:p>
          <a:p>
            <a:pPr marL="285750" indent="-285750">
              <a:buFontTx/>
              <a:buChar char="-"/>
            </a:pPr>
            <a:endParaRPr lang="en-US" sz="2400" dirty="0"/>
          </a:p>
          <a:p>
            <a:r>
              <a:rPr lang="el-GR" sz="2400" dirty="0">
                <a:solidFill>
                  <a:srgbClr val="0000FF"/>
                </a:solidFill>
              </a:rPr>
              <a:t>ξ</a:t>
            </a:r>
            <a:r>
              <a:rPr lang="en-US" sz="2400" dirty="0"/>
              <a:t> – </a:t>
            </a:r>
            <a:r>
              <a:rPr lang="en-US" sz="2400" dirty="0" err="1"/>
              <a:t>dodatni</a:t>
            </a:r>
            <a:r>
              <a:rPr lang="en-US" sz="2400" dirty="0"/>
              <a:t> </a:t>
            </a:r>
            <a:r>
              <a:rPr lang="en-US" sz="2400" dirty="0" err="1"/>
              <a:t>współczynnik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7421779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6C8DA33A-8C28-4E54-A428-2A5A396C93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4600" y="0"/>
            <a:ext cx="6629400" cy="1001713"/>
          </a:xfrm>
          <a:solidFill>
            <a:srgbClr val="120892"/>
          </a:solidFill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chemeClr val="accent1"/>
                </a:solidFill>
              </a:rPr>
              <a:t>FUNKCJE WZROSTU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6E449D-660E-4A3F-9B92-B5C4A7A1D5A2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28600" y="1350625"/>
            <a:ext cx="3429000" cy="96815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pic>
        <p:nvPicPr>
          <p:cNvPr id="25605" name="Picture 4" descr="Chart&#10;&#10;Description automatically generated">
            <a:extLst>
              <a:ext uri="{FF2B5EF4-FFF2-40B4-BE49-F238E27FC236}">
                <a16:creationId xmlns:a16="http://schemas.microsoft.com/office/drawing/2014/main" id="{36A37145-7CDB-427E-AC5E-3DAABA02B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03625"/>
            <a:ext cx="3475618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03D03E-03C0-4ABF-8F43-C2BDFBF7AA91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57200" y="2841621"/>
            <a:ext cx="3951082" cy="369332"/>
          </a:xfrm>
          <a:prstGeom prst="rect">
            <a:avLst/>
          </a:prstGeom>
          <a:blipFill>
            <a:blip r:embed="rId5"/>
            <a:stretch>
              <a:fillRect l="-1235" b="-3770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D33AD3-E1B4-40FA-A16F-4C530B37629A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236832" y="3755815"/>
            <a:ext cx="4907168" cy="676467"/>
          </a:xfrm>
          <a:prstGeom prst="rect">
            <a:avLst/>
          </a:prstGeom>
          <a:blipFill>
            <a:blip r:embed="rId6"/>
            <a:stretch>
              <a:fillRect l="-1863" b="-1802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25608" name="TextBox 7">
            <a:extLst>
              <a:ext uri="{FF2B5EF4-FFF2-40B4-BE49-F238E27FC236}">
                <a16:creationId xmlns:a16="http://schemas.microsoft.com/office/drawing/2014/main" id="{C53B342E-5443-44B5-9697-8C07DFFEE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4543425"/>
            <a:ext cx="190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dirty="0" err="1">
                <a:solidFill>
                  <a:srgbClr val="FF0000"/>
                </a:solidFill>
              </a:rPr>
              <a:t>guz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rośnie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1A6CBE-13AB-446C-86EE-63A2F82E0A11}"/>
              </a:ext>
            </a:extLst>
          </p:cNvPr>
          <p:cNvSpPr txBox="1"/>
          <p:nvPr/>
        </p:nvSpPr>
        <p:spPr>
          <a:xfrm>
            <a:off x="3886200" y="1234535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wzrost</a:t>
            </a:r>
            <a:r>
              <a:rPr lang="en-US" sz="2400" dirty="0"/>
              <a:t> </a:t>
            </a:r>
            <a:r>
              <a:rPr lang="en-US" sz="2400" dirty="0" err="1"/>
              <a:t>Gompertzialny</a:t>
            </a:r>
            <a:endParaRPr lang="en-US" sz="2400" dirty="0"/>
          </a:p>
          <a:p>
            <a:pPr marL="285750" indent="-285750">
              <a:buFontTx/>
              <a:buChar char="-"/>
            </a:pPr>
            <a:endParaRPr lang="en-US" sz="2400" dirty="0"/>
          </a:p>
          <a:p>
            <a:r>
              <a:rPr lang="el-GR" sz="2400" dirty="0">
                <a:solidFill>
                  <a:srgbClr val="0000FF"/>
                </a:solidFill>
              </a:rPr>
              <a:t>ξ</a:t>
            </a:r>
            <a:r>
              <a:rPr lang="en-US" sz="2400" dirty="0"/>
              <a:t> – </a:t>
            </a:r>
            <a:r>
              <a:rPr lang="en-US" sz="2400" dirty="0" err="1"/>
              <a:t>dodatni</a:t>
            </a:r>
            <a:r>
              <a:rPr lang="en-US" sz="2400" dirty="0"/>
              <a:t> </a:t>
            </a:r>
            <a:r>
              <a:rPr lang="en-US" sz="2400" dirty="0" err="1"/>
              <a:t>współczynnik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774733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6C8DA33A-8C28-4E54-A428-2A5A396C93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4600" y="0"/>
            <a:ext cx="6629400" cy="1001713"/>
          </a:xfrm>
          <a:solidFill>
            <a:srgbClr val="120892"/>
          </a:solidFill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chemeClr val="accent1"/>
                </a:solidFill>
              </a:rPr>
              <a:t>FUNKCJE WZROSTU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6E449D-660E-4A3F-9B92-B5C4A7A1D5A2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28600" y="1350625"/>
            <a:ext cx="3429000" cy="96815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pic>
        <p:nvPicPr>
          <p:cNvPr id="25605" name="Picture 4" descr="Chart&#10;&#10;Description automatically generated">
            <a:extLst>
              <a:ext uri="{FF2B5EF4-FFF2-40B4-BE49-F238E27FC236}">
                <a16:creationId xmlns:a16="http://schemas.microsoft.com/office/drawing/2014/main" id="{36A37145-7CDB-427E-AC5E-3DAABA02B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03625"/>
            <a:ext cx="3581400" cy="272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03D03E-03C0-4ABF-8F43-C2BDFBF7AA91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57200" y="2841621"/>
            <a:ext cx="3951082" cy="369332"/>
          </a:xfrm>
          <a:prstGeom prst="rect">
            <a:avLst/>
          </a:prstGeom>
          <a:blipFill>
            <a:blip r:embed="rId5"/>
            <a:stretch>
              <a:fillRect l="-1235" b="-3770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D33AD3-E1B4-40FA-A16F-4C530B37629A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236832" y="3755815"/>
            <a:ext cx="4907168" cy="676467"/>
          </a:xfrm>
          <a:prstGeom prst="rect">
            <a:avLst/>
          </a:prstGeom>
          <a:blipFill>
            <a:blip r:embed="rId6"/>
            <a:stretch>
              <a:fillRect l="-1863" b="-1802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F57E93-F301-4BD8-BBEB-1EEBA2944521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236832" y="5199627"/>
            <a:ext cx="4907168" cy="676467"/>
          </a:xfrm>
          <a:prstGeom prst="rect">
            <a:avLst/>
          </a:prstGeom>
          <a:blipFill>
            <a:blip r:embed="rId7"/>
            <a:stretch>
              <a:fillRect l="-1863" b="-1802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D54E7A-9D1B-4CE6-87BA-86CBC18CB8AF}"/>
              </a:ext>
            </a:extLst>
          </p:cNvPr>
          <p:cNvSpPr txBox="1"/>
          <p:nvPr/>
        </p:nvSpPr>
        <p:spPr>
          <a:xfrm>
            <a:off x="3886200" y="1234535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wzrost</a:t>
            </a:r>
            <a:r>
              <a:rPr lang="en-US" sz="2400" dirty="0"/>
              <a:t> </a:t>
            </a:r>
            <a:r>
              <a:rPr lang="en-US" sz="2400" dirty="0" err="1"/>
              <a:t>Gompertzialny</a:t>
            </a:r>
            <a:endParaRPr lang="en-US" sz="2400" dirty="0"/>
          </a:p>
          <a:p>
            <a:pPr marL="285750" indent="-285750">
              <a:buFontTx/>
              <a:buChar char="-"/>
            </a:pPr>
            <a:endParaRPr lang="en-US" sz="2400" dirty="0"/>
          </a:p>
          <a:p>
            <a:r>
              <a:rPr lang="el-GR" sz="2400" dirty="0">
                <a:solidFill>
                  <a:srgbClr val="0000FF"/>
                </a:solidFill>
              </a:rPr>
              <a:t>ξ</a:t>
            </a:r>
            <a:r>
              <a:rPr lang="en-US" sz="2400" dirty="0"/>
              <a:t> – </a:t>
            </a:r>
            <a:r>
              <a:rPr lang="en-US" sz="2400" dirty="0" err="1"/>
              <a:t>dodatni</a:t>
            </a:r>
            <a:r>
              <a:rPr lang="en-US" sz="2400" dirty="0"/>
              <a:t> </a:t>
            </a:r>
            <a:r>
              <a:rPr lang="en-US" sz="2400" dirty="0" err="1"/>
              <a:t>współczynnik</a:t>
            </a:r>
            <a:r>
              <a:rPr lang="en-US" sz="2400" dirty="0"/>
              <a:t> 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02374BAE-95BD-4A5E-969B-D7F03AA4B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4543425"/>
            <a:ext cx="190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dirty="0" err="1">
                <a:solidFill>
                  <a:srgbClr val="FF0000"/>
                </a:solidFill>
              </a:rPr>
              <a:t>guz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rośnie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DE6A1B4D-E78C-4D0A-AB6C-95D322BB4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008687"/>
            <a:ext cx="190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dirty="0" err="1">
                <a:solidFill>
                  <a:srgbClr val="006600"/>
                </a:solidFill>
              </a:rPr>
              <a:t>guz</a:t>
            </a:r>
            <a:r>
              <a:rPr lang="en-US" altLang="en-US" sz="2400" dirty="0">
                <a:solidFill>
                  <a:srgbClr val="006600"/>
                </a:solidFill>
              </a:rPr>
              <a:t> </a:t>
            </a:r>
            <a:r>
              <a:rPr lang="en-US" altLang="en-US" sz="2400" dirty="0" err="1">
                <a:solidFill>
                  <a:srgbClr val="006600"/>
                </a:solidFill>
              </a:rPr>
              <a:t>maleje</a:t>
            </a:r>
            <a:endParaRPr lang="en-US" altLang="en-US" sz="24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82578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E5EE681C-A0A5-4B2E-AE6A-72FB49EBBA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763000" cy="1001713"/>
          </a:xfrm>
          <a:solidFill>
            <a:srgbClr val="120892"/>
          </a:solidFill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chemeClr val="accent1"/>
                </a:solidFill>
              </a:rPr>
              <a:t>RÓWNANIE UNACZYNIENIA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FF8A7A-AC9F-427B-8659-3F9DF0C8D8CE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09600" y="1447800"/>
            <a:ext cx="4953000" cy="8180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E5EE681C-A0A5-4B2E-AE6A-72FB49EBBA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763000" cy="1001713"/>
          </a:xfrm>
          <a:solidFill>
            <a:srgbClr val="120892"/>
          </a:solidFill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chemeClr val="accent1"/>
                </a:solidFill>
              </a:rPr>
              <a:t>RÓWNANIE UNACZYNIENIA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B02B3826-1CE7-42CF-A327-397DC3707E2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2992438"/>
            <a:ext cx="2514600" cy="1600200"/>
          </a:xfrm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altLang="en-US" sz="2000" dirty="0">
                <a:solidFill>
                  <a:srgbClr val="006600"/>
                </a:solidFill>
              </a:rPr>
              <a:t>     STYMULACJA</a:t>
            </a:r>
          </a:p>
          <a:p>
            <a:pPr marL="533400" indent="-533400" eaLnBrk="1" hangingPunct="1">
              <a:buFontTx/>
              <a:buNone/>
            </a:pPr>
            <a:r>
              <a:rPr lang="en-US" altLang="en-US" sz="2000" dirty="0" err="1"/>
              <a:t>wzrost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unaczynienia</a:t>
            </a:r>
            <a:endParaRPr lang="en-US" altLang="en-US" sz="2000" dirty="0"/>
          </a:p>
          <a:p>
            <a:pPr marL="533400" indent="-533400" eaLnBrk="1" hangingPunct="1">
              <a:buFontTx/>
              <a:buNone/>
            </a:pPr>
            <a:r>
              <a:rPr lang="en-US" altLang="en-US" sz="2000" dirty="0" err="1"/>
              <a:t>proporcjonalny</a:t>
            </a:r>
            <a:r>
              <a:rPr lang="en-US" altLang="en-US" sz="2000" dirty="0"/>
              <a:t> do</a:t>
            </a:r>
          </a:p>
          <a:p>
            <a:pPr marL="533400" indent="-533400" eaLnBrk="1" hangingPunct="1">
              <a:buFontTx/>
              <a:buNone/>
            </a:pPr>
            <a:r>
              <a:rPr lang="en-US" altLang="en-US" sz="2000" dirty="0" err="1"/>
              <a:t>rozmiarów</a:t>
            </a:r>
            <a:r>
              <a:rPr lang="en-US" altLang="en-US" sz="2000" dirty="0"/>
              <a:t> </a:t>
            </a:r>
            <a:r>
              <a:rPr lang="en-US" altLang="en-US" sz="2000" dirty="0" err="1"/>
              <a:t>guza</a:t>
            </a:r>
            <a:endParaRPr lang="en-US" altLang="en-US" sz="2000" dirty="0"/>
          </a:p>
          <a:p>
            <a:pPr marL="533400" indent="-533400" eaLnBrk="1" hangingPunct="1">
              <a:buFontTx/>
              <a:buNone/>
            </a:pPr>
            <a:endParaRPr lang="en-US" alt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FF8A7A-AC9F-427B-8659-3F9DF0C8D8CE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09600" y="1447800"/>
            <a:ext cx="4953000" cy="8180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AC4F673E-D6F1-403A-9E70-0692C2515B6D}"/>
              </a:ext>
            </a:extLst>
          </p:cNvPr>
          <p:cNvSpPr/>
          <p:nvPr/>
        </p:nvSpPr>
        <p:spPr>
          <a:xfrm rot="5400000">
            <a:off x="1108869" y="1681956"/>
            <a:ext cx="609600" cy="1912938"/>
          </a:xfrm>
          <a:prstGeom prst="leftBrace">
            <a:avLst>
              <a:gd name="adj1" fmla="val 8333"/>
              <a:gd name="adj2" fmla="val 13055"/>
            </a:avLst>
          </a:prstGeom>
          <a:ln>
            <a:solidFill>
              <a:srgbClr val="00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0"/>
              <a:solidFill>
                <a:srgbClr val="00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383652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E5EE681C-A0A5-4B2E-AE6A-72FB49EBBA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763000" cy="1001713"/>
          </a:xfrm>
          <a:solidFill>
            <a:srgbClr val="120892"/>
          </a:solidFill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chemeClr val="accent1"/>
                </a:solidFill>
              </a:rPr>
              <a:t>RÓWNANIE UNACZYNIENIA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FF8A7A-AC9F-427B-8659-3F9DF0C8D8CE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09600" y="1447800"/>
            <a:ext cx="4953000" cy="8180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AC4F673E-D6F1-403A-9E70-0692C2515B6D}"/>
              </a:ext>
            </a:extLst>
          </p:cNvPr>
          <p:cNvSpPr/>
          <p:nvPr/>
        </p:nvSpPr>
        <p:spPr>
          <a:xfrm rot="5400000">
            <a:off x="1108869" y="1681956"/>
            <a:ext cx="609600" cy="1912938"/>
          </a:xfrm>
          <a:prstGeom prst="leftBrace">
            <a:avLst>
              <a:gd name="adj1" fmla="val 8333"/>
              <a:gd name="adj2" fmla="val 13055"/>
            </a:avLst>
          </a:prstGeom>
          <a:ln>
            <a:solidFill>
              <a:srgbClr val="00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0"/>
              <a:solidFill>
                <a:srgbClr val="00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1A7D192A-11F2-414D-9886-F97D73F6E71A}"/>
              </a:ext>
            </a:extLst>
          </p:cNvPr>
          <p:cNvSpPr/>
          <p:nvPr/>
        </p:nvSpPr>
        <p:spPr>
          <a:xfrm rot="5400000">
            <a:off x="3657600" y="1333500"/>
            <a:ext cx="609600" cy="2590800"/>
          </a:xfrm>
          <a:prstGeom prst="leftBrace">
            <a:avLst>
              <a:gd name="adj1" fmla="val 8333"/>
              <a:gd name="adj2" fmla="val 70800"/>
            </a:avLst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0"/>
              <a:solidFill>
                <a:srgbClr val="00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53141F4E-83FD-483F-8EEC-523A71F3C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0" y="2982913"/>
            <a:ext cx="2705100" cy="1600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33400" indent="-533400" eaLnBrk="1" hangingPunct="1">
              <a:buFontTx/>
              <a:buNone/>
              <a:defRPr/>
            </a:pPr>
            <a:r>
              <a:rPr lang="en-US" sz="2000" kern="0" dirty="0">
                <a:solidFill>
                  <a:srgbClr val="006600"/>
                </a:solidFill>
              </a:rPr>
              <a:t>       </a:t>
            </a:r>
            <a:r>
              <a:rPr lang="en-US" sz="2000" kern="0" dirty="0">
                <a:solidFill>
                  <a:srgbClr val="FF0000"/>
                </a:solidFill>
              </a:rPr>
              <a:t>INHIBICJA</a:t>
            </a:r>
          </a:p>
          <a:p>
            <a:pPr marL="533400" indent="-533400" eaLnBrk="1" hangingPunct="1">
              <a:buFontTx/>
              <a:buNone/>
              <a:defRPr/>
            </a:pPr>
            <a:r>
              <a:rPr lang="en-US" sz="2000" kern="0" dirty="0" err="1"/>
              <a:t>sygnały</a:t>
            </a:r>
            <a:r>
              <a:rPr lang="en-US" sz="2000" kern="0" dirty="0"/>
              <a:t> z </a:t>
            </a:r>
            <a:r>
              <a:rPr lang="en-US" sz="2000" kern="0" dirty="0" err="1"/>
              <a:t>powierzchni</a:t>
            </a:r>
            <a:endParaRPr lang="en-US" sz="2000" kern="0" dirty="0"/>
          </a:p>
          <a:p>
            <a:pPr marL="533400" indent="-533400" eaLnBrk="1" hangingPunct="1">
              <a:buFontTx/>
              <a:buNone/>
              <a:defRPr/>
            </a:pPr>
            <a:r>
              <a:rPr lang="en-US" sz="2000" kern="0" dirty="0" err="1"/>
              <a:t>guza</a:t>
            </a:r>
            <a:r>
              <a:rPr lang="en-US" sz="2000" kern="0" dirty="0"/>
              <a:t> </a:t>
            </a:r>
            <a:r>
              <a:rPr lang="en-US" sz="2000" kern="0" dirty="0" err="1"/>
              <a:t>kurczące</a:t>
            </a:r>
            <a:endParaRPr lang="en-US" sz="2000" kern="0" dirty="0"/>
          </a:p>
          <a:p>
            <a:pPr marL="533400" indent="-533400" eaLnBrk="1" hangingPunct="1">
              <a:buFontTx/>
              <a:buNone/>
              <a:defRPr/>
            </a:pPr>
            <a:r>
              <a:rPr lang="en-US" sz="2000" kern="0" dirty="0" err="1"/>
              <a:t>unaczynienie</a:t>
            </a:r>
            <a:endParaRPr lang="en-US" sz="2000" kern="0" dirty="0"/>
          </a:p>
          <a:p>
            <a:pPr marL="533400" indent="-533400" eaLnBrk="1" hangingPunct="1">
              <a:buFontTx/>
              <a:buNone/>
              <a:defRPr/>
            </a:pPr>
            <a:endParaRPr lang="en-US" sz="2800" kern="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375678D-76FA-44E3-80D2-D4CDB080E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992438"/>
            <a:ext cx="2514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33400" indent="-533400" eaLnBrk="1" hangingPunct="1">
              <a:buFontTx/>
              <a:buNone/>
            </a:pPr>
            <a:r>
              <a:rPr lang="en-US" altLang="en-US" sz="2000" kern="0" dirty="0">
                <a:solidFill>
                  <a:srgbClr val="006600"/>
                </a:solidFill>
              </a:rPr>
              <a:t>     STYMULACJA</a:t>
            </a:r>
          </a:p>
          <a:p>
            <a:pPr marL="533400" indent="-533400" eaLnBrk="1" hangingPunct="1">
              <a:buFontTx/>
              <a:buNone/>
            </a:pPr>
            <a:r>
              <a:rPr lang="en-US" altLang="en-US" sz="2000" kern="0" dirty="0" err="1"/>
              <a:t>wzrost</a:t>
            </a:r>
            <a:r>
              <a:rPr lang="en-US" altLang="en-US" sz="2000" kern="0" dirty="0"/>
              <a:t> </a:t>
            </a:r>
            <a:r>
              <a:rPr lang="en-US" altLang="en-US" sz="2000" kern="0" dirty="0" err="1"/>
              <a:t>unaczynienia</a:t>
            </a:r>
            <a:endParaRPr lang="en-US" altLang="en-US" sz="2000" kern="0" dirty="0"/>
          </a:p>
          <a:p>
            <a:pPr marL="533400" indent="-533400" eaLnBrk="1" hangingPunct="1">
              <a:buFontTx/>
              <a:buNone/>
            </a:pPr>
            <a:r>
              <a:rPr lang="en-US" altLang="en-US" sz="2000" kern="0" dirty="0" err="1"/>
              <a:t>proporcjonalny</a:t>
            </a:r>
            <a:r>
              <a:rPr lang="en-US" altLang="en-US" sz="2000" kern="0" dirty="0"/>
              <a:t> do</a:t>
            </a:r>
          </a:p>
          <a:p>
            <a:pPr marL="533400" indent="-533400" eaLnBrk="1" hangingPunct="1">
              <a:buFontTx/>
              <a:buNone/>
            </a:pPr>
            <a:r>
              <a:rPr lang="en-US" altLang="en-US" sz="2000" kern="0" dirty="0" err="1"/>
              <a:t>rozmiarów</a:t>
            </a:r>
            <a:r>
              <a:rPr lang="en-US" altLang="en-US" sz="2000" kern="0" dirty="0"/>
              <a:t> </a:t>
            </a:r>
            <a:r>
              <a:rPr lang="en-US" altLang="en-US" sz="2000" kern="0" dirty="0" err="1"/>
              <a:t>guza</a:t>
            </a:r>
            <a:endParaRPr lang="en-US" altLang="en-US" sz="2000" kern="0" dirty="0"/>
          </a:p>
          <a:p>
            <a:pPr marL="533400" indent="-533400" eaLnBrk="1" hangingPunct="1">
              <a:buFontTx/>
              <a:buNone/>
            </a:pPr>
            <a:endParaRPr lang="en-US" alt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297755697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E5EE681C-A0A5-4B2E-AE6A-72FB49EBBA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763000" cy="1001713"/>
          </a:xfrm>
          <a:solidFill>
            <a:srgbClr val="120892"/>
          </a:solidFill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chemeClr val="accent1"/>
                </a:solidFill>
              </a:rPr>
              <a:t>RÓWNANIE UNACZYNIENIA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FF8A7A-AC9F-427B-8659-3F9DF0C8D8CE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09600" y="1447800"/>
            <a:ext cx="4953000" cy="8180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AC4F673E-D6F1-403A-9E70-0692C2515B6D}"/>
              </a:ext>
            </a:extLst>
          </p:cNvPr>
          <p:cNvSpPr/>
          <p:nvPr/>
        </p:nvSpPr>
        <p:spPr>
          <a:xfrm rot="5400000">
            <a:off x="1108869" y="1681956"/>
            <a:ext cx="609600" cy="1912938"/>
          </a:xfrm>
          <a:prstGeom prst="leftBrace">
            <a:avLst>
              <a:gd name="adj1" fmla="val 8333"/>
              <a:gd name="adj2" fmla="val 13055"/>
            </a:avLst>
          </a:prstGeom>
          <a:ln>
            <a:solidFill>
              <a:srgbClr val="00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0"/>
              <a:solidFill>
                <a:srgbClr val="00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1A7D192A-11F2-414D-9886-F97D73F6E71A}"/>
              </a:ext>
            </a:extLst>
          </p:cNvPr>
          <p:cNvSpPr/>
          <p:nvPr/>
        </p:nvSpPr>
        <p:spPr>
          <a:xfrm rot="5400000">
            <a:off x="3657600" y="1333500"/>
            <a:ext cx="609600" cy="2590800"/>
          </a:xfrm>
          <a:prstGeom prst="leftBrace">
            <a:avLst>
              <a:gd name="adj1" fmla="val 8333"/>
              <a:gd name="adj2" fmla="val 70800"/>
            </a:avLst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0"/>
              <a:solidFill>
                <a:srgbClr val="00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41DA0FF1-3621-47DB-B4E5-F46B28D973D1}"/>
              </a:ext>
            </a:extLst>
          </p:cNvPr>
          <p:cNvSpPr/>
          <p:nvPr/>
        </p:nvSpPr>
        <p:spPr>
          <a:xfrm>
            <a:off x="5878513" y="1447800"/>
            <a:ext cx="457200" cy="1091863"/>
          </a:xfrm>
          <a:prstGeom prst="leftBrace">
            <a:avLst>
              <a:gd name="adj1" fmla="val 8333"/>
              <a:gd name="adj2" fmla="val 45678"/>
            </a:avLst>
          </a:prstGeom>
          <a:ln w="412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657" name="TextBox 9">
            <a:extLst>
              <a:ext uri="{FF2B5EF4-FFF2-40B4-BE49-F238E27FC236}">
                <a16:creationId xmlns:a16="http://schemas.microsoft.com/office/drawing/2014/main" id="{36FE8645-29C7-49F9-9F1F-AE6821794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3038" y="1524000"/>
            <a:ext cx="20113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dirty="0">
                <a:solidFill>
                  <a:srgbClr val="0000FF"/>
                </a:solidFill>
              </a:rPr>
              <a:t>INHIBICJA</a:t>
            </a:r>
          </a:p>
          <a:p>
            <a:pPr marL="533400" indent="-533400" eaLnBrk="1" hangingPunct="1">
              <a:buFontTx/>
              <a:buNone/>
              <a:defRPr/>
            </a:pPr>
            <a:r>
              <a:rPr lang="en-US" sz="2000" kern="0" dirty="0" err="1"/>
              <a:t>unaczynienia</a:t>
            </a:r>
            <a:endParaRPr lang="en-US" sz="2000" kern="0" dirty="0"/>
          </a:p>
          <a:p>
            <a:r>
              <a:rPr lang="en-US" altLang="en-US" sz="2000" dirty="0" err="1"/>
              <a:t>przy</a:t>
            </a:r>
            <a:r>
              <a:rPr lang="en-US" altLang="en-US" sz="2000" dirty="0"/>
              <a:t> </a:t>
            </a:r>
            <a:r>
              <a:rPr lang="en-US" altLang="en-US" sz="2000" dirty="0" err="1"/>
              <a:t>użyciu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leku</a:t>
            </a:r>
            <a:endParaRPr lang="en-US" altLang="en-US" sz="2000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D648AA1C-746F-4966-8FC3-B058CB587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992438"/>
            <a:ext cx="2514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33400" indent="-533400" eaLnBrk="1" hangingPunct="1">
              <a:buFontTx/>
              <a:buNone/>
            </a:pPr>
            <a:r>
              <a:rPr lang="en-US" altLang="en-US" sz="2000" kern="0" dirty="0">
                <a:solidFill>
                  <a:srgbClr val="006600"/>
                </a:solidFill>
              </a:rPr>
              <a:t>     STYMULACJA</a:t>
            </a:r>
          </a:p>
          <a:p>
            <a:pPr marL="533400" indent="-533400" eaLnBrk="1" hangingPunct="1">
              <a:buFontTx/>
              <a:buNone/>
            </a:pPr>
            <a:r>
              <a:rPr lang="en-US" altLang="en-US" sz="2000" kern="0" dirty="0" err="1"/>
              <a:t>wzrost</a:t>
            </a:r>
            <a:r>
              <a:rPr lang="en-US" altLang="en-US" sz="2000" kern="0" dirty="0"/>
              <a:t> </a:t>
            </a:r>
            <a:r>
              <a:rPr lang="en-US" altLang="en-US" sz="2000" kern="0" dirty="0" err="1"/>
              <a:t>unaczynienia</a:t>
            </a:r>
            <a:endParaRPr lang="en-US" altLang="en-US" sz="2000" kern="0" dirty="0"/>
          </a:p>
          <a:p>
            <a:pPr marL="533400" indent="-533400" eaLnBrk="1" hangingPunct="1">
              <a:buFontTx/>
              <a:buNone/>
            </a:pPr>
            <a:r>
              <a:rPr lang="en-US" altLang="en-US" sz="2000" kern="0" dirty="0" err="1"/>
              <a:t>proporcjonalny</a:t>
            </a:r>
            <a:r>
              <a:rPr lang="en-US" altLang="en-US" sz="2000" kern="0" dirty="0"/>
              <a:t> do</a:t>
            </a:r>
          </a:p>
          <a:p>
            <a:pPr marL="533400" indent="-533400" eaLnBrk="1" hangingPunct="1">
              <a:buFontTx/>
              <a:buNone/>
            </a:pPr>
            <a:r>
              <a:rPr lang="en-US" altLang="en-US" sz="2000" kern="0" dirty="0" err="1"/>
              <a:t>rozmiarów</a:t>
            </a:r>
            <a:r>
              <a:rPr lang="en-US" altLang="en-US" sz="2000" kern="0" dirty="0"/>
              <a:t> </a:t>
            </a:r>
            <a:r>
              <a:rPr lang="en-US" altLang="en-US" sz="2000" kern="0" dirty="0" err="1"/>
              <a:t>guza</a:t>
            </a:r>
            <a:endParaRPr lang="en-US" altLang="en-US" sz="2000" kern="0" dirty="0"/>
          </a:p>
          <a:p>
            <a:pPr marL="533400" indent="-533400" eaLnBrk="1" hangingPunct="1">
              <a:buFontTx/>
              <a:buNone/>
            </a:pPr>
            <a:endParaRPr lang="en-US" altLang="en-US" sz="2800" kern="0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FB8B4083-CCE9-4A8C-A4E5-5D552854A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0" y="2982913"/>
            <a:ext cx="2705100" cy="1600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33400" indent="-533400" eaLnBrk="1" hangingPunct="1">
              <a:buFontTx/>
              <a:buNone/>
              <a:defRPr/>
            </a:pPr>
            <a:r>
              <a:rPr lang="en-US" sz="2000" kern="0" dirty="0">
                <a:solidFill>
                  <a:srgbClr val="006600"/>
                </a:solidFill>
              </a:rPr>
              <a:t>       </a:t>
            </a:r>
            <a:r>
              <a:rPr lang="en-US" sz="2000" kern="0" dirty="0">
                <a:solidFill>
                  <a:srgbClr val="FF0000"/>
                </a:solidFill>
              </a:rPr>
              <a:t>INHIBICJA</a:t>
            </a:r>
          </a:p>
          <a:p>
            <a:pPr marL="533400" indent="-533400" eaLnBrk="1" hangingPunct="1">
              <a:buFontTx/>
              <a:buNone/>
              <a:defRPr/>
            </a:pPr>
            <a:r>
              <a:rPr lang="en-US" sz="2000" kern="0" dirty="0" err="1"/>
              <a:t>sygnały</a:t>
            </a:r>
            <a:r>
              <a:rPr lang="en-US" sz="2000" kern="0" dirty="0"/>
              <a:t> z </a:t>
            </a:r>
            <a:r>
              <a:rPr lang="en-US" sz="2000" kern="0" dirty="0" err="1"/>
              <a:t>powierzchni</a:t>
            </a:r>
            <a:endParaRPr lang="en-US" sz="2000" kern="0" dirty="0"/>
          </a:p>
          <a:p>
            <a:pPr marL="533400" indent="-533400" eaLnBrk="1" hangingPunct="1">
              <a:buFontTx/>
              <a:buNone/>
              <a:defRPr/>
            </a:pPr>
            <a:r>
              <a:rPr lang="en-US" sz="2000" kern="0" dirty="0" err="1"/>
              <a:t>guza</a:t>
            </a:r>
            <a:r>
              <a:rPr lang="en-US" sz="2000" kern="0" dirty="0"/>
              <a:t> </a:t>
            </a:r>
            <a:r>
              <a:rPr lang="en-US" sz="2000" kern="0" dirty="0" err="1"/>
              <a:t>kurczące</a:t>
            </a:r>
            <a:endParaRPr lang="en-US" sz="2000" kern="0" dirty="0"/>
          </a:p>
          <a:p>
            <a:pPr marL="533400" indent="-533400" eaLnBrk="1" hangingPunct="1">
              <a:buFontTx/>
              <a:buNone/>
              <a:defRPr/>
            </a:pPr>
            <a:r>
              <a:rPr lang="en-US" sz="2000" kern="0" dirty="0" err="1"/>
              <a:t>unaczynienie</a:t>
            </a:r>
            <a:endParaRPr lang="en-US" sz="2000" kern="0" dirty="0"/>
          </a:p>
          <a:p>
            <a:pPr marL="533400" indent="-533400" eaLnBrk="1" hangingPunct="1">
              <a:buFontTx/>
              <a:buNone/>
              <a:defRPr/>
            </a:pPr>
            <a:endParaRPr 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223789064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A836EC8A-7557-4B1A-9BB0-8C3A57D121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00400" y="0"/>
            <a:ext cx="5943600" cy="1143000"/>
          </a:xfrm>
          <a:solidFill>
            <a:srgbClr val="120892"/>
          </a:solidFill>
        </p:spPr>
        <p:txBody>
          <a:bodyPr/>
          <a:lstStyle/>
          <a:p>
            <a:pPr eaLnBrk="1" hangingPunct="1"/>
            <a:r>
              <a:rPr lang="en-US" altLang="en-US" sz="2800">
                <a:solidFill>
                  <a:schemeClr val="accent1"/>
                </a:solidFill>
              </a:rPr>
              <a:t>STEROWANIE  OPTYMALNE</a:t>
            </a:r>
          </a:p>
        </p:txBody>
      </p:sp>
      <p:pic>
        <p:nvPicPr>
          <p:cNvPr id="7171" name="Picture 3" descr="optcontrol">
            <a:extLst>
              <a:ext uri="{FF2B5EF4-FFF2-40B4-BE49-F238E27FC236}">
                <a16:creationId xmlns:a16="http://schemas.microsoft.com/office/drawing/2014/main" id="{B6B9ED3B-F2E1-495B-AC5C-36E092979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28800"/>
            <a:ext cx="7275513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9576CDDA-4792-4CDE-B9C2-F151F084C5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3200" y="0"/>
            <a:ext cx="6400800" cy="1295400"/>
          </a:xfrm>
          <a:solidFill>
            <a:srgbClr val="120892"/>
          </a:solidFill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BBE0E3"/>
                </a:solidFill>
              </a:rPr>
              <a:t>PARAMETRY MODELU</a:t>
            </a:r>
          </a:p>
        </p:txBody>
      </p:sp>
      <p:pic>
        <p:nvPicPr>
          <p:cNvPr id="29710" name="Picture 14" descr="txp_fig">
            <a:extLst>
              <a:ext uri="{FF2B5EF4-FFF2-40B4-BE49-F238E27FC236}">
                <a16:creationId xmlns:a16="http://schemas.microsoft.com/office/drawing/2014/main" id="{3B4905C8-2184-4DF9-A852-4EA899E7EE48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2525611"/>
            <a:ext cx="1830387" cy="435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Picture 15" descr="txp_fig">
            <a:extLst>
              <a:ext uri="{FF2B5EF4-FFF2-40B4-BE49-F238E27FC236}">
                <a16:creationId xmlns:a16="http://schemas.microsoft.com/office/drawing/2014/main" id="{44ADF1FC-F150-47E6-B11A-ACAC71051F1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372483"/>
            <a:ext cx="1447800" cy="32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2" name="Picture 16" descr="txp_fig">
            <a:extLst>
              <a:ext uri="{FF2B5EF4-FFF2-40B4-BE49-F238E27FC236}">
                <a16:creationId xmlns:a16="http://schemas.microsoft.com/office/drawing/2014/main" id="{9958914F-01C6-4695-9CC5-244A206C6E63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18" y="4053579"/>
            <a:ext cx="2336437" cy="32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3" name="Picture 17" descr="txp_fig">
            <a:extLst>
              <a:ext uri="{FF2B5EF4-FFF2-40B4-BE49-F238E27FC236}">
                <a16:creationId xmlns:a16="http://schemas.microsoft.com/office/drawing/2014/main" id="{B917B313-D9BF-48D7-9CF8-43BC46F0ADC8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7" y="4872729"/>
            <a:ext cx="1621387" cy="32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5" name="Text Box 19">
            <a:extLst>
              <a:ext uri="{FF2B5EF4-FFF2-40B4-BE49-F238E27FC236}">
                <a16:creationId xmlns:a16="http://schemas.microsoft.com/office/drawing/2014/main" id="{E5323930-8C46-4E77-ABCA-46DBA3A5E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9022" y="3026914"/>
            <a:ext cx="427397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solidFill>
                  <a:srgbClr val="CC0099"/>
                </a:solidFill>
              </a:rPr>
              <a:t>wyznaczoni</a:t>
            </a:r>
            <a:r>
              <a:rPr lang="en-US" altLang="en-US" sz="2400" dirty="0">
                <a:solidFill>
                  <a:srgbClr val="CC0099"/>
                </a:solidFill>
              </a:rPr>
              <a:t> </a:t>
            </a:r>
            <a:r>
              <a:rPr lang="en-US" altLang="en-US" sz="2400" dirty="0" err="1">
                <a:solidFill>
                  <a:srgbClr val="CC0099"/>
                </a:solidFill>
              </a:rPr>
              <a:t>biologicznie</a:t>
            </a:r>
            <a:endParaRPr lang="en-US" altLang="en-US" sz="2400" dirty="0">
              <a:solidFill>
                <a:srgbClr val="CC0099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solidFill>
                  <a:srgbClr val="CC0099"/>
                </a:solidFill>
              </a:rPr>
              <a:t>przez</a:t>
            </a:r>
            <a:r>
              <a:rPr lang="en-US" altLang="en-US" sz="2400" dirty="0">
                <a:solidFill>
                  <a:srgbClr val="CC0099"/>
                </a:solidFill>
              </a:rPr>
              <a:t> </a:t>
            </a:r>
            <a:r>
              <a:rPr lang="en-US" altLang="en-US" sz="2400" dirty="0" err="1">
                <a:solidFill>
                  <a:srgbClr val="CC0099"/>
                </a:solidFill>
              </a:rPr>
              <a:t>wszczepienie</a:t>
            </a:r>
            <a:r>
              <a:rPr lang="en-US" altLang="en-US" sz="2400" dirty="0">
                <a:solidFill>
                  <a:srgbClr val="CC0099"/>
                </a:solidFill>
              </a:rPr>
              <a:t> </a:t>
            </a:r>
            <a:r>
              <a:rPr lang="en-US" altLang="en-US" sz="2400" dirty="0" err="1">
                <a:solidFill>
                  <a:srgbClr val="CC0099"/>
                </a:solidFill>
              </a:rPr>
              <a:t>raka</a:t>
            </a:r>
            <a:endParaRPr lang="en-US" altLang="en-US" sz="2400" dirty="0">
              <a:solidFill>
                <a:srgbClr val="CC0099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solidFill>
                  <a:srgbClr val="CC0099"/>
                </a:solidFill>
              </a:rPr>
              <a:t>płuc</a:t>
            </a:r>
            <a:r>
              <a:rPr lang="en-US" altLang="en-US" sz="2400" dirty="0">
                <a:solidFill>
                  <a:srgbClr val="CC0099"/>
                </a:solidFill>
              </a:rPr>
              <a:t> </a:t>
            </a:r>
            <a:r>
              <a:rPr lang="en-US" altLang="en-US" sz="2400" dirty="0" err="1">
                <a:solidFill>
                  <a:srgbClr val="CC0099"/>
                </a:solidFill>
              </a:rPr>
              <a:t>laboratoryjnym</a:t>
            </a:r>
            <a:r>
              <a:rPr lang="en-US" altLang="en-US" sz="2400" dirty="0">
                <a:solidFill>
                  <a:srgbClr val="CC0099"/>
                </a:solidFill>
              </a:rPr>
              <a:t> </a:t>
            </a:r>
            <a:r>
              <a:rPr lang="en-US" altLang="en-US" sz="2400" dirty="0" err="1">
                <a:solidFill>
                  <a:srgbClr val="CC0099"/>
                </a:solidFill>
              </a:rPr>
              <a:t>myszom</a:t>
            </a:r>
            <a:r>
              <a:rPr lang="en-US" altLang="en-US" sz="2400" dirty="0">
                <a:solidFill>
                  <a:srgbClr val="CC0099"/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4A92F6-6A3A-4FED-B4D9-3022B94CEA53}"/>
              </a:ext>
            </a:extLst>
          </p:cNvPr>
          <p:cNvSpPr txBox="1"/>
          <p:nvPr/>
        </p:nvSpPr>
        <p:spPr>
          <a:xfrm>
            <a:off x="836613" y="1676400"/>
            <a:ext cx="7926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dirty="0">
                <a:solidFill>
                  <a:srgbClr val="0000FF"/>
                </a:solidFill>
              </a:rPr>
              <a:t>[</a:t>
            </a:r>
            <a:r>
              <a:rPr lang="en-US" altLang="en-US" sz="2000" dirty="0" err="1">
                <a:solidFill>
                  <a:srgbClr val="0000FF"/>
                </a:solidFill>
              </a:rPr>
              <a:t>Hahnfeldt,Panigrahy,Folkman</a:t>
            </a:r>
            <a:r>
              <a:rPr lang="en-US" altLang="en-US" sz="2000" dirty="0">
                <a:solidFill>
                  <a:srgbClr val="0000FF"/>
                </a:solidFill>
              </a:rPr>
              <a:t>, </a:t>
            </a:r>
            <a:r>
              <a:rPr lang="en-US" altLang="en-US" sz="2000" dirty="0" err="1">
                <a:solidFill>
                  <a:srgbClr val="0000FF"/>
                </a:solidFill>
              </a:rPr>
              <a:t>Hlatky</a:t>
            </a:r>
            <a:r>
              <a:rPr lang="en-US" altLang="en-US" sz="2000" dirty="0">
                <a:solidFill>
                  <a:srgbClr val="0000FF"/>
                </a:solidFill>
              </a:rPr>
              <a:t>], </a:t>
            </a:r>
            <a:r>
              <a:rPr lang="en-US" altLang="en-US" sz="2000" i="1" dirty="0">
                <a:solidFill>
                  <a:srgbClr val="0000FF"/>
                </a:solidFill>
              </a:rPr>
              <a:t>Cancer Research</a:t>
            </a:r>
            <a:r>
              <a:rPr lang="en-US" altLang="en-US" sz="2000" dirty="0">
                <a:solidFill>
                  <a:srgbClr val="0000FF"/>
                </a:solidFill>
              </a:rPr>
              <a:t>, 1999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E5EE681C-A0A5-4B2E-AE6A-72FB49EBBA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01713"/>
          </a:xfrm>
          <a:solidFill>
            <a:srgbClr val="120892"/>
          </a:solidFill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chemeClr val="accent1"/>
                </a:solidFill>
              </a:rPr>
              <a:t>OGRANICZENIE CAŁKOWITEJ DAWKI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907DCA7-8C3F-4B78-A008-830BB62A37F8}"/>
                  </a:ext>
                </a:extLst>
              </p:cNvPr>
              <p:cNvSpPr txBox="1"/>
              <p:nvPr/>
            </p:nvSpPr>
            <p:spPr>
              <a:xfrm>
                <a:off x="838200" y="1371600"/>
                <a:ext cx="73914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ZAKŁADAMY, ŻE CAŁKOWITA DAWKA NIE PRZEKRACZA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907DCA7-8C3F-4B78-A008-830BB62A37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371600"/>
                <a:ext cx="7391400" cy="954107"/>
              </a:xfrm>
              <a:prstGeom prst="rect">
                <a:avLst/>
              </a:prstGeom>
              <a:blipFill>
                <a:blip r:embed="rId3"/>
                <a:stretch>
                  <a:fillRect l="-1320" t="-4459" b="-11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3633616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E5EE681C-A0A5-4B2E-AE6A-72FB49EBBA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01713"/>
          </a:xfrm>
          <a:solidFill>
            <a:srgbClr val="120892"/>
          </a:solidFill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chemeClr val="accent1"/>
                </a:solidFill>
              </a:rPr>
              <a:t>OGRANICZENIE CAŁKOWITEJ DAWKI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180EEB-65A3-4369-A011-927A4DB6830B}"/>
                  </a:ext>
                </a:extLst>
              </p:cNvPr>
              <p:cNvSpPr txBox="1"/>
              <p:nvPr/>
            </p:nvSpPr>
            <p:spPr>
              <a:xfrm>
                <a:off x="685800" y="2859647"/>
                <a:ext cx="2819400" cy="96904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28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180EEB-65A3-4369-A011-927A4DB683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859647"/>
                <a:ext cx="2819400" cy="9690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FEC3D5-0381-440F-A5B8-C32EEB79420F}"/>
                  </a:ext>
                </a:extLst>
              </p:cNvPr>
              <p:cNvSpPr txBox="1"/>
              <p:nvPr/>
            </p:nvSpPr>
            <p:spPr>
              <a:xfrm>
                <a:off x="4191000" y="3051783"/>
                <a:ext cx="4724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3200" dirty="0">
                    <a:solidFill>
                      <a:srgbClr val="0000FF"/>
                    </a:solidFill>
                  </a:rPr>
                  <a:t>  </a:t>
                </a:r>
                <a:r>
                  <a:rPr lang="en-US" sz="2800" dirty="0" err="1"/>
                  <a:t>czas</a:t>
                </a:r>
                <a:r>
                  <a:rPr lang="en-US" sz="2800" dirty="0"/>
                  <a:t> </a:t>
                </a:r>
                <a:r>
                  <a:rPr lang="en-US" sz="2800" dirty="0" err="1"/>
                  <a:t>końcowy</a:t>
                </a:r>
                <a:r>
                  <a:rPr lang="en-US" sz="2800" dirty="0"/>
                  <a:t> (</a:t>
                </a:r>
                <a:r>
                  <a:rPr lang="en-US" sz="2800" dirty="0" err="1"/>
                  <a:t>wolny</a:t>
                </a:r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FEC3D5-0381-440F-A5B8-C32EEB7942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3051783"/>
                <a:ext cx="4724400" cy="584775"/>
              </a:xfrm>
              <a:prstGeom prst="rect">
                <a:avLst/>
              </a:prstGeom>
              <a:blipFill>
                <a:blip r:embed="rId4"/>
                <a:stretch>
                  <a:fillRect t="-3125" b="-26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907DCA7-8C3F-4B78-A008-830BB62A37F8}"/>
                  </a:ext>
                </a:extLst>
              </p:cNvPr>
              <p:cNvSpPr txBox="1"/>
              <p:nvPr/>
            </p:nvSpPr>
            <p:spPr>
              <a:xfrm>
                <a:off x="838200" y="1371600"/>
                <a:ext cx="73914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ZAKŁADAMY, ŻE CAŁKOWITA DAWKA NIE PRZEKRACZA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907DCA7-8C3F-4B78-A008-830BB62A37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371600"/>
                <a:ext cx="7391400" cy="954107"/>
              </a:xfrm>
              <a:prstGeom prst="rect">
                <a:avLst/>
              </a:prstGeom>
              <a:blipFill>
                <a:blip r:embed="rId5"/>
                <a:stretch>
                  <a:fillRect l="-1320" t="-4459" b="-11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5708327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E5EE681C-A0A5-4B2E-AE6A-72FB49EBBA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01713"/>
          </a:xfrm>
          <a:solidFill>
            <a:srgbClr val="120892"/>
          </a:solidFill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chemeClr val="accent1"/>
                </a:solidFill>
              </a:rPr>
              <a:t>OGRANICZENIE CAŁKOWITEJ DAWKI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180EEB-65A3-4369-A011-927A4DB6830B}"/>
                  </a:ext>
                </a:extLst>
              </p:cNvPr>
              <p:cNvSpPr txBox="1"/>
              <p:nvPr/>
            </p:nvSpPr>
            <p:spPr>
              <a:xfrm>
                <a:off x="685800" y="2859647"/>
                <a:ext cx="2819400" cy="96904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28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180EEB-65A3-4369-A011-927A4DB683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859647"/>
                <a:ext cx="2819400" cy="9690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4346E216-6AAD-4CF0-B784-458BA8EDF5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3957759"/>
            <a:ext cx="5105400" cy="28717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FEC3D5-0381-440F-A5B8-C32EEB79420F}"/>
                  </a:ext>
                </a:extLst>
              </p:cNvPr>
              <p:cNvSpPr txBox="1"/>
              <p:nvPr/>
            </p:nvSpPr>
            <p:spPr>
              <a:xfrm>
                <a:off x="4191000" y="3051783"/>
                <a:ext cx="4724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3200" dirty="0">
                    <a:solidFill>
                      <a:srgbClr val="0000FF"/>
                    </a:solidFill>
                  </a:rPr>
                  <a:t>  </a:t>
                </a:r>
                <a:r>
                  <a:rPr lang="en-US" sz="2800" dirty="0" err="1"/>
                  <a:t>czas</a:t>
                </a:r>
                <a:r>
                  <a:rPr lang="en-US" sz="2800" dirty="0"/>
                  <a:t> </a:t>
                </a:r>
                <a:r>
                  <a:rPr lang="en-US" sz="2800" dirty="0" err="1"/>
                  <a:t>końcowy</a:t>
                </a:r>
                <a:r>
                  <a:rPr lang="en-US" sz="2800" dirty="0"/>
                  <a:t> (</a:t>
                </a:r>
                <a:r>
                  <a:rPr lang="en-US" sz="2800" dirty="0" err="1"/>
                  <a:t>wolny</a:t>
                </a:r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FEC3D5-0381-440F-A5B8-C32EEB7942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3051783"/>
                <a:ext cx="4724400" cy="584775"/>
              </a:xfrm>
              <a:prstGeom prst="rect">
                <a:avLst/>
              </a:prstGeom>
              <a:blipFill>
                <a:blip r:embed="rId5"/>
                <a:stretch>
                  <a:fillRect t="-3125" b="-26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907DCA7-8C3F-4B78-A008-830BB62A37F8}"/>
                  </a:ext>
                </a:extLst>
              </p:cNvPr>
              <p:cNvSpPr txBox="1"/>
              <p:nvPr/>
            </p:nvSpPr>
            <p:spPr>
              <a:xfrm>
                <a:off x="838200" y="1371600"/>
                <a:ext cx="73914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ZAKŁADAMY, ŻE CAŁKOWITA DAWKA NIE PRZEKRACZA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907DCA7-8C3F-4B78-A008-830BB62A37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371600"/>
                <a:ext cx="7391400" cy="954107"/>
              </a:xfrm>
              <a:prstGeom prst="rect">
                <a:avLst/>
              </a:prstGeom>
              <a:blipFill>
                <a:blip r:embed="rId6"/>
                <a:stretch>
                  <a:fillRect l="-1320" t="-4459" b="-11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982978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7B0FCAC-C1E7-40B0-83C7-A0A82FAA0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0"/>
            <a:ext cx="3810000" cy="1143000"/>
          </a:xfrm>
          <a:prstGeom prst="rect">
            <a:avLst/>
          </a:prstGeom>
          <a:solidFill>
            <a:srgbClr val="1208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BBE0E3"/>
                </a:solidFill>
              </a:rPr>
              <a:t>CEL TERAPII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571E62-EF33-4614-ADE2-F9189611F5D4}"/>
              </a:ext>
            </a:extLst>
          </p:cNvPr>
          <p:cNvSpPr txBox="1"/>
          <p:nvPr/>
        </p:nvSpPr>
        <p:spPr>
          <a:xfrm>
            <a:off x="762000" y="1676400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Minimalizacja</a:t>
            </a:r>
            <a:r>
              <a:rPr lang="en-US" sz="2400" dirty="0"/>
              <a:t> </a:t>
            </a:r>
            <a:r>
              <a:rPr lang="en-US" sz="2400" dirty="0" err="1"/>
              <a:t>guza</a:t>
            </a:r>
            <a:r>
              <a:rPr lang="en-US" sz="2400" dirty="0"/>
              <a:t> pod </a:t>
            </a:r>
            <a:r>
              <a:rPr lang="en-US" sz="2400" dirty="0" err="1"/>
              <a:t>koniec</a:t>
            </a:r>
            <a:r>
              <a:rPr lang="en-US" sz="2400" dirty="0"/>
              <a:t> </a:t>
            </a:r>
            <a:r>
              <a:rPr lang="en-US" sz="2400" dirty="0" err="1"/>
              <a:t>terapii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7EA18EC-9958-441A-95B5-8B500FA08274}"/>
                  </a:ext>
                </a:extLst>
              </p:cNvPr>
              <p:cNvSpPr txBox="1"/>
              <p:nvPr/>
            </p:nvSpPr>
            <p:spPr>
              <a:xfrm>
                <a:off x="3265938" y="2483585"/>
                <a:ext cx="223112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𝑚𝑖𝑛</m:t>
                      </m:r>
                    </m:oMath>
                  </m:oMathPara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7EA18EC-9958-441A-95B5-8B500FA082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938" y="2483585"/>
                <a:ext cx="2231124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95962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7B0FCAC-C1E7-40B0-83C7-A0A82FAA0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0"/>
            <a:ext cx="3810000" cy="1143000"/>
          </a:xfrm>
          <a:prstGeom prst="rect">
            <a:avLst/>
          </a:prstGeom>
          <a:solidFill>
            <a:srgbClr val="1208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BBE0E3"/>
                </a:solidFill>
              </a:rPr>
              <a:t>CEL TERAPII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571E62-EF33-4614-ADE2-F9189611F5D4}"/>
              </a:ext>
            </a:extLst>
          </p:cNvPr>
          <p:cNvSpPr txBox="1"/>
          <p:nvPr/>
        </p:nvSpPr>
        <p:spPr>
          <a:xfrm>
            <a:off x="762000" y="1676400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00B050"/>
                </a:solidFill>
              </a:rPr>
              <a:t>Minimalizacja</a:t>
            </a:r>
            <a:r>
              <a:rPr lang="en-US" sz="2400" dirty="0"/>
              <a:t> </a:t>
            </a:r>
            <a:r>
              <a:rPr lang="en-US" sz="2400" dirty="0" err="1"/>
              <a:t>guza</a:t>
            </a:r>
            <a:r>
              <a:rPr lang="en-US" sz="2400" dirty="0"/>
              <a:t> pod </a:t>
            </a:r>
            <a:r>
              <a:rPr lang="en-US" sz="2400" dirty="0" err="1"/>
              <a:t>koniec</a:t>
            </a:r>
            <a:r>
              <a:rPr lang="en-US" sz="2400" dirty="0"/>
              <a:t> </a:t>
            </a:r>
            <a:r>
              <a:rPr lang="en-US" sz="2400" dirty="0" err="1"/>
              <a:t>terapii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7EA18EC-9958-441A-95B5-8B500FA08274}"/>
                  </a:ext>
                </a:extLst>
              </p:cNvPr>
              <p:cNvSpPr txBox="1"/>
              <p:nvPr/>
            </p:nvSpPr>
            <p:spPr>
              <a:xfrm>
                <a:off x="3265938" y="2483585"/>
                <a:ext cx="223112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𝑚𝑖𝑛</m:t>
                      </m:r>
                    </m:oMath>
                  </m:oMathPara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7EA18EC-9958-441A-95B5-8B500FA082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938" y="2483585"/>
                <a:ext cx="2231124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2FF77FF-E75C-42A3-BF71-EA632EB309D9}"/>
              </a:ext>
            </a:extLst>
          </p:cNvPr>
          <p:cNvSpPr txBox="1"/>
          <p:nvPr/>
        </p:nvSpPr>
        <p:spPr>
          <a:xfrm>
            <a:off x="762000" y="3478650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Ograniczenie</a:t>
            </a:r>
            <a:r>
              <a:rPr lang="en-US" sz="2400" dirty="0"/>
              <a:t> </a:t>
            </a:r>
            <a:r>
              <a:rPr lang="en-US" sz="2400" dirty="0" err="1"/>
              <a:t>objawów</a:t>
            </a:r>
            <a:r>
              <a:rPr lang="en-US" sz="2400" dirty="0"/>
              <a:t> </a:t>
            </a:r>
            <a:r>
              <a:rPr lang="en-US" sz="2400" dirty="0" err="1"/>
              <a:t>ubocznych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19592C0-96C6-4792-A185-A40E084F2222}"/>
                  </a:ext>
                </a:extLst>
              </p:cNvPr>
              <p:cNvSpPr txBox="1"/>
              <p:nvPr/>
            </p:nvSpPr>
            <p:spPr>
              <a:xfrm>
                <a:off x="2971800" y="4449608"/>
                <a:ext cx="2819400" cy="96904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19592C0-96C6-4792-A185-A40E084F22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4449608"/>
                <a:ext cx="2819400" cy="9690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45705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78882" name="Rectangle 2">
                <a:extLst>
                  <a:ext uri="{FF2B5EF4-FFF2-40B4-BE49-F238E27FC236}">
                    <a16:creationId xmlns:a16="http://schemas.microsoft.com/office/drawing/2014/main" id="{653D4D1E-5D8D-4478-A94B-E9221E52AAFB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33400" y="1524000"/>
                <a:ext cx="8229600" cy="4800600"/>
              </a:xfrm>
              <a:noFill/>
            </p:spPr>
            <p:txBody>
              <a:bodyPr/>
              <a:lstStyle/>
              <a:p>
                <a:pPr eaLnBrk="1" hangingPunct="1">
                  <a:buFontTx/>
                  <a:buNone/>
                  <a:defRPr/>
                </a:pPr>
                <a:r>
                  <a:rPr lang="en-US" sz="2400" dirty="0"/>
                  <a:t>Przy </a:t>
                </a:r>
                <a:r>
                  <a:rPr lang="en-US" sz="2400" dirty="0" err="1"/>
                  <a:t>wolnym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czasie</a:t>
                </a:r>
                <a:r>
                  <a:rPr lang="en-US" sz="2400" dirty="0"/>
                  <a:t>	       </a:t>
                </a:r>
                <a:r>
                  <a:rPr lang="en-US" sz="2400" dirty="0" err="1"/>
                  <a:t>szukamy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sterowania</a:t>
                </a:r>
                <a:r>
                  <a:rPr lang="en-US" sz="2400" dirty="0"/>
                  <a:t>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/>
                  <a:t>które</a:t>
                </a:r>
              </a:p>
              <a:p>
                <a:pPr eaLnBrk="1" hangingPunct="1">
                  <a:buFontTx/>
                  <a:buNone/>
                  <a:defRPr/>
                </a:pPr>
                <a:endParaRPr lang="en-US" sz="2400" dirty="0">
                  <a:solidFill>
                    <a:srgbClr val="00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 eaLnBrk="1" hangingPunct="1">
                  <a:buFontTx/>
                  <a:buNone/>
                  <a:defRPr/>
                </a:pPr>
                <a:r>
                  <a:rPr lang="en-US" sz="2400" dirty="0">
                    <a:solidFill>
                      <a:srgbClr val="00CC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			</a:t>
                </a:r>
                <a:r>
                  <a:rPr lang="en-US" sz="2400" dirty="0" err="1">
                    <a:solidFill>
                      <a:srgbClr val="00CC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minimalizuje</a:t>
                </a:r>
                <a:r>
                  <a:rPr lang="en-US" sz="2400" dirty="0">
                    <a:solidFill>
                      <a:srgbClr val="00CC00"/>
                    </a:solidFill>
                  </a:rPr>
                  <a:t> </a:t>
                </a:r>
                <a:r>
                  <a:rPr lang="en-US" sz="2400" dirty="0">
                    <a:solidFill>
                      <a:srgbClr val="120892"/>
                    </a:solidFill>
                  </a:rPr>
                  <a:t> 	</a:t>
                </a:r>
                <a:endParaRPr lang="en-US" dirty="0">
                  <a:solidFill>
                    <a:srgbClr val="120892"/>
                  </a:solidFill>
                </a:endParaRPr>
              </a:p>
              <a:p>
                <a:pPr eaLnBrk="1" hangingPunct="1">
                  <a:buFontTx/>
                  <a:buNone/>
                  <a:defRPr/>
                </a:pPr>
                <a:endParaRPr lang="en-US" sz="2400" dirty="0"/>
              </a:p>
            </p:txBody>
          </p:sp>
        </mc:Choice>
        <mc:Fallback xmlns="">
          <p:sp>
            <p:nvSpPr>
              <p:cNvPr id="378882" name="Rectangle 2">
                <a:extLst>
                  <a:ext uri="{FF2B5EF4-FFF2-40B4-BE49-F238E27FC236}">
                    <a16:creationId xmlns:a16="http://schemas.microsoft.com/office/drawing/2014/main" id="{653D4D1E-5D8D-4478-A94B-E9221E52AA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3400" y="1524000"/>
                <a:ext cx="8229600" cy="4800600"/>
              </a:xfrm>
              <a:blipFill>
                <a:blip r:embed="rId4"/>
                <a:stretch>
                  <a:fillRect l="-1185" t="-8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748" name="Picture 4" descr="txp_fig">
            <a:extLst>
              <a:ext uri="{FF2B5EF4-FFF2-40B4-BE49-F238E27FC236}">
                <a16:creationId xmlns:a16="http://schemas.microsoft.com/office/drawing/2014/main" id="{F697198A-16E1-4806-8A8D-377DED5941F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1617663"/>
            <a:ext cx="3048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Rectangle 7">
            <a:extLst>
              <a:ext uri="{FF2B5EF4-FFF2-40B4-BE49-F238E27FC236}">
                <a16:creationId xmlns:a16="http://schemas.microsoft.com/office/drawing/2014/main" id="{93B71D60-5E48-4187-95C6-C82F1DAE9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1208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BBE0E3"/>
                </a:solidFill>
              </a:rPr>
              <a:t>ZADANIE STEROWANIA OPTYMALNEGO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5C56FD2-D2DD-4FAA-8D8E-A2BC8B14D8C1}"/>
                  </a:ext>
                </a:extLst>
              </p:cNvPr>
              <p:cNvSpPr txBox="1"/>
              <p:nvPr/>
            </p:nvSpPr>
            <p:spPr>
              <a:xfrm>
                <a:off x="4419600" y="2350413"/>
                <a:ext cx="91440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5C56FD2-D2DD-4FAA-8D8E-A2BC8B14D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2350413"/>
                <a:ext cx="914400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78882" name="Rectangle 2">
                <a:extLst>
                  <a:ext uri="{FF2B5EF4-FFF2-40B4-BE49-F238E27FC236}">
                    <a16:creationId xmlns:a16="http://schemas.microsoft.com/office/drawing/2014/main" id="{653D4D1E-5D8D-4478-A94B-E9221E52AAFB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33400" y="1524000"/>
                <a:ext cx="8229600" cy="4800600"/>
              </a:xfrm>
              <a:noFill/>
            </p:spPr>
            <p:txBody>
              <a:bodyPr/>
              <a:lstStyle/>
              <a:p>
                <a:pPr eaLnBrk="1" hangingPunct="1">
                  <a:buFontTx/>
                  <a:buNone/>
                  <a:defRPr/>
                </a:pPr>
                <a:r>
                  <a:rPr lang="en-US" sz="2400" dirty="0"/>
                  <a:t>Przy </a:t>
                </a:r>
                <a:r>
                  <a:rPr lang="en-US" sz="2400" dirty="0" err="1"/>
                  <a:t>wolnym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czasie</a:t>
                </a:r>
                <a:r>
                  <a:rPr lang="en-US" sz="2400" dirty="0"/>
                  <a:t>	       </a:t>
                </a:r>
                <a:r>
                  <a:rPr lang="en-US" sz="2400" dirty="0" err="1"/>
                  <a:t>szukamy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sterowania</a:t>
                </a:r>
                <a:r>
                  <a:rPr lang="en-US" sz="2400" dirty="0"/>
                  <a:t>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/>
                  <a:t>które</a:t>
                </a:r>
              </a:p>
              <a:p>
                <a:pPr eaLnBrk="1" hangingPunct="1">
                  <a:buFontTx/>
                  <a:buNone/>
                  <a:defRPr/>
                </a:pPr>
                <a:endParaRPr lang="en-US" sz="2400" dirty="0">
                  <a:solidFill>
                    <a:srgbClr val="00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 eaLnBrk="1" hangingPunct="1">
                  <a:buFontTx/>
                  <a:buNone/>
                  <a:defRPr/>
                </a:pPr>
                <a:r>
                  <a:rPr lang="en-US" sz="2400" dirty="0">
                    <a:solidFill>
                      <a:srgbClr val="00CC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			</a:t>
                </a:r>
                <a:r>
                  <a:rPr lang="en-US" sz="2400" dirty="0" err="1">
                    <a:solidFill>
                      <a:srgbClr val="00CC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minimalizuje</a:t>
                </a:r>
                <a:r>
                  <a:rPr lang="en-US" sz="2400" dirty="0">
                    <a:solidFill>
                      <a:srgbClr val="00CC00"/>
                    </a:solidFill>
                  </a:rPr>
                  <a:t> </a:t>
                </a:r>
                <a:r>
                  <a:rPr lang="en-US" sz="2400" dirty="0">
                    <a:solidFill>
                      <a:srgbClr val="120892"/>
                    </a:solidFill>
                  </a:rPr>
                  <a:t> 	</a:t>
                </a:r>
                <a:endParaRPr lang="en-US" dirty="0">
                  <a:solidFill>
                    <a:srgbClr val="120892"/>
                  </a:solidFill>
                </a:endParaRPr>
              </a:p>
              <a:p>
                <a:pPr eaLnBrk="1" hangingPunct="1">
                  <a:buFontTx/>
                  <a:buNone/>
                  <a:defRPr/>
                </a:pPr>
                <a:endParaRPr lang="en-US" sz="2400" dirty="0"/>
              </a:p>
              <a:p>
                <a:pPr eaLnBrk="1" hangingPunct="1">
                  <a:buFontTx/>
                  <a:buNone/>
                  <a:defRPr/>
                </a:pPr>
                <a:r>
                  <a:rPr lang="en-US" sz="2400" dirty="0" err="1"/>
                  <a:t>przy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ograniczeniu</a:t>
                </a:r>
                <a:r>
                  <a:rPr lang="en-US" sz="2400" dirty="0"/>
                  <a:t>               	</a:t>
                </a:r>
                <a:r>
                  <a:rPr lang="en-US" sz="2400" dirty="0">
                    <a:solidFill>
                      <a:srgbClr val="120892"/>
                    </a:solidFill>
                  </a:rPr>
                  <a:t>	</a:t>
                </a:r>
                <a:endParaRPr lang="en-US" dirty="0"/>
              </a:p>
              <a:p>
                <a:pPr eaLnBrk="1" hangingPunct="1">
                  <a:buFontTx/>
                  <a:buNone/>
                  <a:defRPr/>
                </a:pPr>
                <a:endParaRPr lang="en-US" sz="2400" dirty="0"/>
              </a:p>
            </p:txBody>
          </p:sp>
        </mc:Choice>
        <mc:Fallback xmlns="">
          <p:sp>
            <p:nvSpPr>
              <p:cNvPr id="378882" name="Rectangle 2">
                <a:extLst>
                  <a:ext uri="{FF2B5EF4-FFF2-40B4-BE49-F238E27FC236}">
                    <a16:creationId xmlns:a16="http://schemas.microsoft.com/office/drawing/2014/main" id="{653D4D1E-5D8D-4478-A94B-E9221E52AA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3400" y="1524000"/>
                <a:ext cx="8229600" cy="4800600"/>
              </a:xfrm>
              <a:blipFill>
                <a:blip r:embed="rId5"/>
                <a:stretch>
                  <a:fillRect l="-1185" t="-8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748" name="Picture 4" descr="txp_fig">
            <a:extLst>
              <a:ext uri="{FF2B5EF4-FFF2-40B4-BE49-F238E27FC236}">
                <a16:creationId xmlns:a16="http://schemas.microsoft.com/office/drawing/2014/main" id="{F697198A-16E1-4806-8A8D-377DED5941F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1617663"/>
            <a:ext cx="3048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txp_fig">
            <a:extLst>
              <a:ext uri="{FF2B5EF4-FFF2-40B4-BE49-F238E27FC236}">
                <a16:creationId xmlns:a16="http://schemas.microsoft.com/office/drawing/2014/main" id="{4E42BCC6-A786-4782-87E5-4065D416D83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076575"/>
            <a:ext cx="20574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Rectangle 7">
            <a:extLst>
              <a:ext uri="{FF2B5EF4-FFF2-40B4-BE49-F238E27FC236}">
                <a16:creationId xmlns:a16="http://schemas.microsoft.com/office/drawing/2014/main" id="{93B71D60-5E48-4187-95C6-C82F1DAE9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1208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BBE0E3"/>
                </a:solidFill>
              </a:rPr>
              <a:t>ZADANIE STEROWANIA OPTYMALNEGO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5C56FD2-D2DD-4FAA-8D8E-A2BC8B14D8C1}"/>
                  </a:ext>
                </a:extLst>
              </p:cNvPr>
              <p:cNvSpPr txBox="1"/>
              <p:nvPr/>
            </p:nvSpPr>
            <p:spPr>
              <a:xfrm>
                <a:off x="4419600" y="2350413"/>
                <a:ext cx="91440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5C56FD2-D2DD-4FAA-8D8E-A2BC8B14D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2350413"/>
                <a:ext cx="914400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0620580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78882" name="Rectangle 2">
                <a:extLst>
                  <a:ext uri="{FF2B5EF4-FFF2-40B4-BE49-F238E27FC236}">
                    <a16:creationId xmlns:a16="http://schemas.microsoft.com/office/drawing/2014/main" id="{653D4D1E-5D8D-4478-A94B-E9221E52AAFB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33400" y="1524000"/>
                <a:ext cx="8229600" cy="4800600"/>
              </a:xfrm>
              <a:noFill/>
            </p:spPr>
            <p:txBody>
              <a:bodyPr/>
              <a:lstStyle/>
              <a:p>
                <a:pPr eaLnBrk="1" hangingPunct="1">
                  <a:buFontTx/>
                  <a:buNone/>
                  <a:defRPr/>
                </a:pPr>
                <a:r>
                  <a:rPr lang="en-US" sz="2400" dirty="0"/>
                  <a:t>Przy </a:t>
                </a:r>
                <a:r>
                  <a:rPr lang="en-US" sz="2400" dirty="0" err="1"/>
                  <a:t>wolnym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czasie</a:t>
                </a:r>
                <a:r>
                  <a:rPr lang="en-US" sz="2400" dirty="0"/>
                  <a:t>	       </a:t>
                </a:r>
                <a:r>
                  <a:rPr lang="en-US" sz="2400" dirty="0" err="1"/>
                  <a:t>szukamy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sterowania</a:t>
                </a:r>
                <a:r>
                  <a:rPr lang="en-US" sz="2400" dirty="0"/>
                  <a:t>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/>
                  <a:t>które</a:t>
                </a:r>
              </a:p>
              <a:p>
                <a:pPr eaLnBrk="1" hangingPunct="1">
                  <a:buFontTx/>
                  <a:buNone/>
                  <a:defRPr/>
                </a:pPr>
                <a:endParaRPr lang="en-US" sz="2400" dirty="0">
                  <a:solidFill>
                    <a:srgbClr val="00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 eaLnBrk="1" hangingPunct="1">
                  <a:buFontTx/>
                  <a:buNone/>
                  <a:defRPr/>
                </a:pPr>
                <a:r>
                  <a:rPr lang="en-US" sz="2400" dirty="0">
                    <a:solidFill>
                      <a:srgbClr val="00CC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			</a:t>
                </a:r>
                <a:r>
                  <a:rPr lang="en-US" sz="2400" dirty="0" err="1">
                    <a:solidFill>
                      <a:srgbClr val="00CC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minimalizuje</a:t>
                </a:r>
                <a:r>
                  <a:rPr lang="en-US" sz="2400" dirty="0">
                    <a:solidFill>
                      <a:srgbClr val="00CC00"/>
                    </a:solidFill>
                  </a:rPr>
                  <a:t> </a:t>
                </a:r>
                <a:r>
                  <a:rPr lang="en-US" sz="2400" dirty="0">
                    <a:solidFill>
                      <a:srgbClr val="120892"/>
                    </a:solidFill>
                  </a:rPr>
                  <a:t> 	</a:t>
                </a:r>
                <a:endParaRPr lang="en-US" dirty="0">
                  <a:solidFill>
                    <a:srgbClr val="120892"/>
                  </a:solidFill>
                </a:endParaRPr>
              </a:p>
              <a:p>
                <a:pPr eaLnBrk="1" hangingPunct="1">
                  <a:buFontTx/>
                  <a:buNone/>
                  <a:defRPr/>
                </a:pPr>
                <a:endParaRPr lang="en-US" sz="2400" dirty="0"/>
              </a:p>
              <a:p>
                <a:pPr eaLnBrk="1" hangingPunct="1">
                  <a:buFontTx/>
                  <a:buNone/>
                  <a:defRPr/>
                </a:pPr>
                <a:r>
                  <a:rPr lang="en-US" sz="2400" dirty="0" err="1"/>
                  <a:t>przy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ograniczeniu</a:t>
                </a:r>
                <a:r>
                  <a:rPr lang="en-US" sz="2400" dirty="0"/>
                  <a:t>               	</a:t>
                </a:r>
                <a:r>
                  <a:rPr lang="en-US" sz="2400" dirty="0">
                    <a:solidFill>
                      <a:srgbClr val="120892"/>
                    </a:solidFill>
                  </a:rPr>
                  <a:t>	</a:t>
                </a:r>
                <a:endParaRPr lang="en-US" dirty="0"/>
              </a:p>
              <a:p>
                <a:pPr eaLnBrk="1" hangingPunct="1">
                  <a:buFontTx/>
                  <a:buNone/>
                  <a:defRPr/>
                </a:pPr>
                <a:endParaRPr lang="en-US" sz="2400" dirty="0"/>
              </a:p>
              <a:p>
                <a:pPr eaLnBrk="1" hangingPunct="1">
                  <a:buFontTx/>
                  <a:buNone/>
                  <a:defRPr/>
                </a:pPr>
                <a:r>
                  <a:rPr lang="en-US" sz="2400" dirty="0" err="1"/>
                  <a:t>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spełnionym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układzie</a:t>
                </a:r>
                <a:r>
                  <a:rPr lang="en-US" sz="2400" dirty="0"/>
                  <a:t> </a:t>
                </a:r>
                <a:r>
                  <a:rPr lang="en-US" sz="2400" dirty="0" err="1"/>
                  <a:t>równań</a:t>
                </a:r>
                <a:r>
                  <a:rPr lang="en-US" sz="2400" dirty="0"/>
                  <a:t> (</a:t>
                </a:r>
                <a:r>
                  <a:rPr lang="en-US" sz="2400" dirty="0" err="1"/>
                  <a:t>dynamika</a:t>
                </a:r>
                <a:r>
                  <a:rPr lang="en-US" sz="2400" dirty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378882" name="Rectangle 2">
                <a:extLst>
                  <a:ext uri="{FF2B5EF4-FFF2-40B4-BE49-F238E27FC236}">
                    <a16:creationId xmlns:a16="http://schemas.microsoft.com/office/drawing/2014/main" id="{653D4D1E-5D8D-4478-A94B-E9221E52AA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3400" y="1524000"/>
                <a:ext cx="8229600" cy="4800600"/>
              </a:xfrm>
              <a:blipFill>
                <a:blip r:embed="rId5"/>
                <a:stretch>
                  <a:fillRect l="-1185" t="-8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748" name="Picture 4" descr="txp_fig">
            <a:extLst>
              <a:ext uri="{FF2B5EF4-FFF2-40B4-BE49-F238E27FC236}">
                <a16:creationId xmlns:a16="http://schemas.microsoft.com/office/drawing/2014/main" id="{F697198A-16E1-4806-8A8D-377DED5941F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1617663"/>
            <a:ext cx="3048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txp_fig">
            <a:extLst>
              <a:ext uri="{FF2B5EF4-FFF2-40B4-BE49-F238E27FC236}">
                <a16:creationId xmlns:a16="http://schemas.microsoft.com/office/drawing/2014/main" id="{4E42BCC6-A786-4782-87E5-4065D416D83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076575"/>
            <a:ext cx="20574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Rectangle 7">
            <a:extLst>
              <a:ext uri="{FF2B5EF4-FFF2-40B4-BE49-F238E27FC236}">
                <a16:creationId xmlns:a16="http://schemas.microsoft.com/office/drawing/2014/main" id="{93B71D60-5E48-4187-95C6-C82F1DAE9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1208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BBE0E3"/>
                </a:solidFill>
              </a:rPr>
              <a:t>ZADANIE STEROWANIA OPTYMALNEGO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007A025-5E86-4807-8718-7DCED541D502}"/>
                  </a:ext>
                </a:extLst>
              </p:cNvPr>
              <p:cNvSpPr txBox="1"/>
              <p:nvPr/>
            </p:nvSpPr>
            <p:spPr>
              <a:xfrm>
                <a:off x="981411" y="4764124"/>
                <a:ext cx="7095789" cy="11065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32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func>
                        <m:func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den>
                              </m:f>
                            </m:e>
                          </m:d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</m:e>
                      </m:func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</m:t>
                      </m:r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007A025-5E86-4807-8718-7DCED541D5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411" y="4764124"/>
                <a:ext cx="7095789" cy="11065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6986EA9-48E6-42F0-9FD1-B65B3C0D2715}"/>
                  </a:ext>
                </a:extLst>
              </p:cNvPr>
              <p:cNvSpPr txBox="1"/>
              <p:nvPr/>
            </p:nvSpPr>
            <p:spPr>
              <a:xfrm>
                <a:off x="1066800" y="5986398"/>
                <a:ext cx="7427418" cy="6764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32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𝑏𝑝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f>
                          <m:fPr>
                            <m:ctrlP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𝐺𝑞𝑢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3200" dirty="0"/>
                  <a:t>         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sz="32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32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32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32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32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3200" dirty="0">
                    <a:solidFill>
                      <a:srgbClr val="0000FF"/>
                    </a:solidFill>
                  </a:rPr>
                  <a:t>     </a:t>
                </a:r>
                <a:endParaRPr lang="en-US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6986EA9-48E6-42F0-9FD1-B65B3C0D27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986398"/>
                <a:ext cx="7427418" cy="67640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5C56FD2-D2DD-4FAA-8D8E-A2BC8B14D8C1}"/>
                  </a:ext>
                </a:extLst>
              </p:cNvPr>
              <p:cNvSpPr txBox="1"/>
              <p:nvPr/>
            </p:nvSpPr>
            <p:spPr>
              <a:xfrm>
                <a:off x="4419600" y="2350413"/>
                <a:ext cx="91440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5C56FD2-D2DD-4FAA-8D8E-A2BC8B14D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2350413"/>
                <a:ext cx="914400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2437078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5554DCAA-AA37-478E-B98B-B389D6078B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458200" cy="990600"/>
          </a:xfrm>
          <a:solidFill>
            <a:srgbClr val="120892"/>
          </a:solidFill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accent1"/>
                </a:solidFill>
              </a:rPr>
              <a:t>MOŻLIWE ROZWIĄZANIA</a:t>
            </a:r>
          </a:p>
        </p:txBody>
      </p:sp>
      <p:sp>
        <p:nvSpPr>
          <p:cNvPr id="310275" name="Rectangle 3">
            <a:extLst>
              <a:ext uri="{FF2B5EF4-FFF2-40B4-BE49-F238E27FC236}">
                <a16:creationId xmlns:a16="http://schemas.microsoft.com/office/drawing/2014/main" id="{282CAE39-46FE-4E8B-9037-548FFDED4F2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199" y="1371600"/>
            <a:ext cx="4171951" cy="716636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solidFill>
                  <a:srgbClr val="CC3300"/>
                </a:solidFill>
              </a:rPr>
              <a:t>sterowania</a:t>
            </a:r>
            <a:r>
              <a:rPr lang="en-US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bang-bang</a:t>
            </a:r>
            <a:r>
              <a:rPr lang="en-US" dirty="0">
                <a:solidFill>
                  <a:srgbClr val="CC3300"/>
                </a:solidFill>
              </a:rPr>
              <a:t> </a:t>
            </a:r>
          </a:p>
        </p:txBody>
      </p:sp>
      <p:grpSp>
        <p:nvGrpSpPr>
          <p:cNvPr id="33797" name="Group 5">
            <a:extLst>
              <a:ext uri="{FF2B5EF4-FFF2-40B4-BE49-F238E27FC236}">
                <a16:creationId xmlns:a16="http://schemas.microsoft.com/office/drawing/2014/main" id="{FC679EDF-4A8A-4C20-B16C-985CB0631BDF}"/>
              </a:ext>
            </a:extLst>
          </p:cNvPr>
          <p:cNvGrpSpPr>
            <a:grpSpLocks/>
          </p:cNvGrpSpPr>
          <p:nvPr/>
        </p:nvGrpSpPr>
        <p:grpSpPr bwMode="auto">
          <a:xfrm>
            <a:off x="1390650" y="2124075"/>
            <a:ext cx="3048000" cy="2514600"/>
            <a:chOff x="672" y="1392"/>
            <a:chExt cx="1920" cy="1584"/>
          </a:xfrm>
        </p:grpSpPr>
        <p:sp>
          <p:nvSpPr>
            <p:cNvPr id="33810" name="Line 6">
              <a:extLst>
                <a:ext uri="{FF2B5EF4-FFF2-40B4-BE49-F238E27FC236}">
                  <a16:creationId xmlns:a16="http://schemas.microsoft.com/office/drawing/2014/main" id="{1FD5A6BB-9465-43DB-A873-86AFC789B0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2" y="1392"/>
              <a:ext cx="0" cy="158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1" name="Line 7">
              <a:extLst>
                <a:ext uri="{FF2B5EF4-FFF2-40B4-BE49-F238E27FC236}">
                  <a16:creationId xmlns:a16="http://schemas.microsoft.com/office/drawing/2014/main" id="{0305EA34-D407-4AE3-82FD-496545E6F6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" y="2976"/>
              <a:ext cx="1920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2" name="Line 8">
              <a:extLst>
                <a:ext uri="{FF2B5EF4-FFF2-40B4-BE49-F238E27FC236}">
                  <a16:creationId xmlns:a16="http://schemas.microsoft.com/office/drawing/2014/main" id="{32FBD948-1397-4D68-B4B5-03DF642E43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" y="1872"/>
              <a:ext cx="48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3" name="Line 9">
              <a:extLst>
                <a:ext uri="{FF2B5EF4-FFF2-40B4-BE49-F238E27FC236}">
                  <a16:creationId xmlns:a16="http://schemas.microsoft.com/office/drawing/2014/main" id="{11553DC4-89A5-47FC-87F0-5C15005C02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1872"/>
              <a:ext cx="0" cy="110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4" name="Line 10">
              <a:extLst>
                <a:ext uri="{FF2B5EF4-FFF2-40B4-BE49-F238E27FC236}">
                  <a16:creationId xmlns:a16="http://schemas.microsoft.com/office/drawing/2014/main" id="{8C6106C6-0FAF-43E6-A6DB-65D3B7806E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976"/>
              <a:ext cx="57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5" name="Line 11">
              <a:extLst>
                <a:ext uri="{FF2B5EF4-FFF2-40B4-BE49-F238E27FC236}">
                  <a16:creationId xmlns:a16="http://schemas.microsoft.com/office/drawing/2014/main" id="{FB62F9EE-2D7E-404A-9ACE-567F6C77BE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28" y="1872"/>
              <a:ext cx="0" cy="110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6" name="Line 12">
              <a:extLst>
                <a:ext uri="{FF2B5EF4-FFF2-40B4-BE49-F238E27FC236}">
                  <a16:creationId xmlns:a16="http://schemas.microsoft.com/office/drawing/2014/main" id="{46B7C296-4267-4B43-BCAF-2C4405A741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8" y="1872"/>
              <a:ext cx="52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7" name="Line 13">
              <a:extLst>
                <a:ext uri="{FF2B5EF4-FFF2-40B4-BE49-F238E27FC236}">
                  <a16:creationId xmlns:a16="http://schemas.microsoft.com/office/drawing/2014/main" id="{2960A160-DFC6-466D-9BB8-F054143FDE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872"/>
              <a:ext cx="0" cy="110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802" name="Text Box 18">
            <a:extLst>
              <a:ext uri="{FF2B5EF4-FFF2-40B4-BE49-F238E27FC236}">
                <a16:creationId xmlns:a16="http://schemas.microsoft.com/office/drawing/2014/main" id="{F32EC4EB-3AC3-46BF-BCAD-5150EAEA4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0650" y="5291376"/>
            <a:ext cx="29337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err="1">
                <a:cs typeface="Arial" panose="020B0604020202020204" pitchFamily="34" charset="0"/>
              </a:rPr>
              <a:t>Terapia</a:t>
            </a:r>
            <a:r>
              <a:rPr lang="en-US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cs typeface="Arial" panose="020B0604020202020204" pitchFamily="34" charset="0"/>
              </a:rPr>
              <a:t>pełnej</a:t>
            </a:r>
            <a:r>
              <a:rPr lang="en-US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cs typeface="Arial" panose="020B0604020202020204" pitchFamily="34" charset="0"/>
              </a:rPr>
              <a:t>dawki</a:t>
            </a:r>
            <a:r>
              <a:rPr lang="en-US" altLang="en-US" sz="2000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cs typeface="Arial" panose="020B0604020202020204" pitchFamily="34" charset="0"/>
              </a:rPr>
              <a:t>z </a:t>
            </a:r>
            <a:r>
              <a:rPr lang="en-US" altLang="en-US" sz="2000" dirty="0" err="1">
                <a:cs typeface="Arial" panose="020B0604020202020204" pitchFamily="34" charset="0"/>
              </a:rPr>
              <a:t>przerwami</a:t>
            </a:r>
            <a:endParaRPr lang="en-US" altLang="en-US" sz="2000" dirty="0"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1D1CE75-43DB-47F6-99E6-400E0F4EA098}"/>
                  </a:ext>
                </a:extLst>
              </p:cNvPr>
              <p:cNvSpPr txBox="1"/>
              <p:nvPr/>
            </p:nvSpPr>
            <p:spPr>
              <a:xfrm>
                <a:off x="3421164" y="4661356"/>
                <a:ext cx="32047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1D1CE75-43DB-47F6-99E6-400E0F4EA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1164" y="4661356"/>
                <a:ext cx="320472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B0378F4-6DE3-4E72-A9ED-6009094D5B05}"/>
                  </a:ext>
                </a:extLst>
              </p:cNvPr>
              <p:cNvSpPr txBox="1"/>
              <p:nvPr/>
            </p:nvSpPr>
            <p:spPr>
              <a:xfrm>
                <a:off x="397867" y="2590800"/>
                <a:ext cx="76418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B0378F4-6DE3-4E72-A9ED-6009094D5B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867" y="2590800"/>
                <a:ext cx="764184" cy="369332"/>
              </a:xfrm>
              <a:prstGeom prst="rect">
                <a:avLst/>
              </a:prstGeom>
              <a:blipFill>
                <a:blip r:embed="rId4"/>
                <a:stretch>
                  <a:fillRect l="-3968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>
            <a:extLst>
              <a:ext uri="{FF2B5EF4-FFF2-40B4-BE49-F238E27FC236}">
                <a16:creationId xmlns:a16="http://schemas.microsoft.com/office/drawing/2014/main" id="{9442CB3A-C0D1-4BC3-91CE-9CF3EF31C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1676400"/>
            <a:ext cx="2286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</a:rPr>
              <a:t>LATA 50-TE</a:t>
            </a:r>
          </a:p>
        </p:txBody>
      </p:sp>
      <p:pic>
        <p:nvPicPr>
          <p:cNvPr id="8195" name="Picture 7">
            <a:extLst>
              <a:ext uri="{FF2B5EF4-FFF2-40B4-BE49-F238E27FC236}">
                <a16:creationId xmlns:a16="http://schemas.microsoft.com/office/drawing/2014/main" id="{F63AE764-6551-49F1-8C4F-8128EE76D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81400"/>
            <a:ext cx="36782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Box 8">
            <a:extLst>
              <a:ext uri="{FF2B5EF4-FFF2-40B4-BE49-F238E27FC236}">
                <a16:creationId xmlns:a16="http://schemas.microsoft.com/office/drawing/2014/main" id="{1CD4AB8E-9BB4-4662-AC8F-2B6078C7B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257800"/>
            <a:ext cx="3962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</a:rPr>
              <a:t>PROGRAMY LOTOW KOSMICZNYCH W ZSRR I USA</a:t>
            </a:r>
          </a:p>
        </p:txBody>
      </p:sp>
      <p:sp>
        <p:nvSpPr>
          <p:cNvPr id="8197" name="Rectangle 2">
            <a:extLst>
              <a:ext uri="{FF2B5EF4-FFF2-40B4-BE49-F238E27FC236}">
                <a16:creationId xmlns:a16="http://schemas.microsoft.com/office/drawing/2014/main" id="{C9A23EC1-7CA7-4A79-ADEE-0E2549CF60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763000" cy="1143000"/>
          </a:xfrm>
          <a:solidFill>
            <a:srgbClr val="120892"/>
          </a:solidFill>
        </p:spPr>
        <p:txBody>
          <a:bodyPr/>
          <a:lstStyle/>
          <a:p>
            <a:pPr eaLnBrk="1" hangingPunct="1"/>
            <a:r>
              <a:rPr lang="en-US" altLang="en-US" sz="2800">
                <a:solidFill>
                  <a:schemeClr val="accent1"/>
                </a:solidFill>
              </a:rPr>
              <a:t>STEROWANIE  OPTYMALNE JAKO DYSCYPLINA</a:t>
            </a:r>
          </a:p>
        </p:txBody>
      </p:sp>
      <p:pic>
        <p:nvPicPr>
          <p:cNvPr id="8198" name="Picture 4" descr="A satellite in space&#10;&#10;Description automatically generated with medium confidence">
            <a:extLst>
              <a:ext uri="{FF2B5EF4-FFF2-40B4-BE49-F238E27FC236}">
                <a16:creationId xmlns:a16="http://schemas.microsoft.com/office/drawing/2014/main" id="{CEE08A9D-F0D7-4BEF-AE97-2C66D1855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470217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5554DCAA-AA37-478E-B98B-B389D6078B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458200" cy="990600"/>
          </a:xfrm>
          <a:solidFill>
            <a:srgbClr val="120892"/>
          </a:solidFill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accent1"/>
                </a:solidFill>
              </a:rPr>
              <a:t>MOŻLIWE ROZWIĄZANIA</a:t>
            </a:r>
          </a:p>
        </p:txBody>
      </p:sp>
      <p:sp>
        <p:nvSpPr>
          <p:cNvPr id="310275" name="Rectangle 3">
            <a:extLst>
              <a:ext uri="{FF2B5EF4-FFF2-40B4-BE49-F238E27FC236}">
                <a16:creationId xmlns:a16="http://schemas.microsoft.com/office/drawing/2014/main" id="{282CAE39-46FE-4E8B-9037-548FFDED4F2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199" y="1371600"/>
            <a:ext cx="4171951" cy="716636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solidFill>
                  <a:srgbClr val="CC3300"/>
                </a:solidFill>
              </a:rPr>
              <a:t>sterowania</a:t>
            </a:r>
            <a:r>
              <a:rPr lang="en-US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bang-bang</a:t>
            </a:r>
            <a:r>
              <a:rPr lang="en-US" dirty="0">
                <a:solidFill>
                  <a:srgbClr val="CC3300"/>
                </a:solidFill>
              </a:rPr>
              <a:t> </a:t>
            </a:r>
          </a:p>
        </p:txBody>
      </p:sp>
      <p:sp>
        <p:nvSpPr>
          <p:cNvPr id="310276" name="Rectangle 4">
            <a:extLst>
              <a:ext uri="{FF2B5EF4-FFF2-40B4-BE49-F238E27FC236}">
                <a16:creationId xmlns:a16="http://schemas.microsoft.com/office/drawing/2014/main" id="{17B0A34B-8395-4223-B99A-E357EACA45E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876800" y="1390650"/>
            <a:ext cx="4038600" cy="71663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solidFill>
                  <a:srgbClr val="006600"/>
                </a:solidFill>
              </a:rPr>
              <a:t>sterowania</a:t>
            </a:r>
            <a:r>
              <a:rPr lang="en-US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osobliwe</a:t>
            </a:r>
            <a:endParaRPr lang="en-US" dirty="0">
              <a:solidFill>
                <a:srgbClr val="006600"/>
              </a:solidFill>
            </a:endParaRPr>
          </a:p>
        </p:txBody>
      </p:sp>
      <p:grpSp>
        <p:nvGrpSpPr>
          <p:cNvPr id="33797" name="Group 5">
            <a:extLst>
              <a:ext uri="{FF2B5EF4-FFF2-40B4-BE49-F238E27FC236}">
                <a16:creationId xmlns:a16="http://schemas.microsoft.com/office/drawing/2014/main" id="{FC679EDF-4A8A-4C20-B16C-985CB0631BDF}"/>
              </a:ext>
            </a:extLst>
          </p:cNvPr>
          <p:cNvGrpSpPr>
            <a:grpSpLocks/>
          </p:cNvGrpSpPr>
          <p:nvPr/>
        </p:nvGrpSpPr>
        <p:grpSpPr bwMode="auto">
          <a:xfrm>
            <a:off x="1390650" y="2124075"/>
            <a:ext cx="3048000" cy="2514600"/>
            <a:chOff x="672" y="1392"/>
            <a:chExt cx="1920" cy="1584"/>
          </a:xfrm>
        </p:grpSpPr>
        <p:sp>
          <p:nvSpPr>
            <p:cNvPr id="33810" name="Line 6">
              <a:extLst>
                <a:ext uri="{FF2B5EF4-FFF2-40B4-BE49-F238E27FC236}">
                  <a16:creationId xmlns:a16="http://schemas.microsoft.com/office/drawing/2014/main" id="{1FD5A6BB-9465-43DB-A873-86AFC789B0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2" y="1392"/>
              <a:ext cx="0" cy="158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1" name="Line 7">
              <a:extLst>
                <a:ext uri="{FF2B5EF4-FFF2-40B4-BE49-F238E27FC236}">
                  <a16:creationId xmlns:a16="http://schemas.microsoft.com/office/drawing/2014/main" id="{0305EA34-D407-4AE3-82FD-496545E6F6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" y="2976"/>
              <a:ext cx="1920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2" name="Line 8">
              <a:extLst>
                <a:ext uri="{FF2B5EF4-FFF2-40B4-BE49-F238E27FC236}">
                  <a16:creationId xmlns:a16="http://schemas.microsoft.com/office/drawing/2014/main" id="{32FBD948-1397-4D68-B4B5-03DF642E43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" y="1872"/>
              <a:ext cx="48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3" name="Line 9">
              <a:extLst>
                <a:ext uri="{FF2B5EF4-FFF2-40B4-BE49-F238E27FC236}">
                  <a16:creationId xmlns:a16="http://schemas.microsoft.com/office/drawing/2014/main" id="{11553DC4-89A5-47FC-87F0-5C15005C02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1872"/>
              <a:ext cx="0" cy="110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4" name="Line 10">
              <a:extLst>
                <a:ext uri="{FF2B5EF4-FFF2-40B4-BE49-F238E27FC236}">
                  <a16:creationId xmlns:a16="http://schemas.microsoft.com/office/drawing/2014/main" id="{8C6106C6-0FAF-43E6-A6DB-65D3B7806E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976"/>
              <a:ext cx="57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5" name="Line 11">
              <a:extLst>
                <a:ext uri="{FF2B5EF4-FFF2-40B4-BE49-F238E27FC236}">
                  <a16:creationId xmlns:a16="http://schemas.microsoft.com/office/drawing/2014/main" id="{FB62F9EE-2D7E-404A-9ACE-567F6C77BE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28" y="1872"/>
              <a:ext cx="0" cy="110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6" name="Line 12">
              <a:extLst>
                <a:ext uri="{FF2B5EF4-FFF2-40B4-BE49-F238E27FC236}">
                  <a16:creationId xmlns:a16="http://schemas.microsoft.com/office/drawing/2014/main" id="{46B7C296-4267-4B43-BCAF-2C4405A741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8" y="1872"/>
              <a:ext cx="52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7" name="Line 13">
              <a:extLst>
                <a:ext uri="{FF2B5EF4-FFF2-40B4-BE49-F238E27FC236}">
                  <a16:creationId xmlns:a16="http://schemas.microsoft.com/office/drawing/2014/main" id="{2960A160-DFC6-466D-9BB8-F054143FDE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872"/>
              <a:ext cx="0" cy="110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802" name="Text Box 18">
            <a:extLst>
              <a:ext uri="{FF2B5EF4-FFF2-40B4-BE49-F238E27FC236}">
                <a16:creationId xmlns:a16="http://schemas.microsoft.com/office/drawing/2014/main" id="{F32EC4EB-3AC3-46BF-BCAD-5150EAEA4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0650" y="5291376"/>
            <a:ext cx="29337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err="1">
                <a:cs typeface="Arial" panose="020B0604020202020204" pitchFamily="34" charset="0"/>
              </a:rPr>
              <a:t>Terapia</a:t>
            </a:r>
            <a:r>
              <a:rPr lang="en-US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cs typeface="Arial" panose="020B0604020202020204" pitchFamily="34" charset="0"/>
              </a:rPr>
              <a:t>pełnej</a:t>
            </a:r>
            <a:r>
              <a:rPr lang="en-US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cs typeface="Arial" panose="020B0604020202020204" pitchFamily="34" charset="0"/>
              </a:rPr>
              <a:t>dawki</a:t>
            </a:r>
            <a:r>
              <a:rPr lang="en-US" altLang="en-US" sz="2000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cs typeface="Arial" panose="020B0604020202020204" pitchFamily="34" charset="0"/>
              </a:rPr>
              <a:t>z </a:t>
            </a:r>
            <a:r>
              <a:rPr lang="en-US" altLang="en-US" sz="2000" dirty="0" err="1">
                <a:cs typeface="Arial" panose="020B0604020202020204" pitchFamily="34" charset="0"/>
              </a:rPr>
              <a:t>przerwami</a:t>
            </a:r>
            <a:endParaRPr lang="en-US" altLang="en-US" sz="2000" dirty="0">
              <a:cs typeface="Arial" panose="020B0604020202020204" pitchFamily="34" charset="0"/>
            </a:endParaRPr>
          </a:p>
        </p:txBody>
      </p:sp>
      <p:sp>
        <p:nvSpPr>
          <p:cNvPr id="33803" name="Text Box 19">
            <a:extLst>
              <a:ext uri="{FF2B5EF4-FFF2-40B4-BE49-F238E27FC236}">
                <a16:creationId xmlns:a16="http://schemas.microsoft.com/office/drawing/2014/main" id="{33F58CB4-24AE-4487-AE46-1E58D58A9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5285481"/>
            <a:ext cx="335280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err="1">
                <a:cs typeface="Arial" panose="020B0604020202020204" pitchFamily="34" charset="0"/>
              </a:rPr>
              <a:t>Terapia</a:t>
            </a:r>
            <a:r>
              <a:rPr lang="en-US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cs typeface="Arial" panose="020B0604020202020204" pitchFamily="34" charset="0"/>
              </a:rPr>
              <a:t>ciągłej</a:t>
            </a:r>
            <a:r>
              <a:rPr lang="en-US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>
                <a:cs typeface="Arial" panose="020B0604020202020204" pitchFamily="34" charset="0"/>
              </a:rPr>
              <a:t>infuzji</a:t>
            </a:r>
            <a:endParaRPr lang="en-US" altLang="en-US" sz="20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err="1">
                <a:cs typeface="Arial" panose="020B0604020202020204" pitchFamily="34" charset="0"/>
              </a:rPr>
              <a:t>zmiennych</a:t>
            </a:r>
            <a:r>
              <a:rPr lang="en-US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cs typeface="Arial" panose="020B0604020202020204" pitchFamily="34" charset="0"/>
              </a:rPr>
              <a:t>dawek</a:t>
            </a:r>
            <a:endParaRPr lang="en-US" altLang="en-US" sz="20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600" dirty="0"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E3C5C8D-B74E-4798-9CC2-E2E73628D9F9}"/>
              </a:ext>
            </a:extLst>
          </p:cNvPr>
          <p:cNvGrpSpPr/>
          <p:nvPr/>
        </p:nvGrpSpPr>
        <p:grpSpPr>
          <a:xfrm>
            <a:off x="5467349" y="2222956"/>
            <a:ext cx="2743200" cy="2438400"/>
            <a:chOff x="5029200" y="2057400"/>
            <a:chExt cx="2743200" cy="2438400"/>
          </a:xfrm>
        </p:grpSpPr>
        <p:sp>
          <p:nvSpPr>
            <p:cNvPr id="33798" name="Line 14">
              <a:extLst>
                <a:ext uri="{FF2B5EF4-FFF2-40B4-BE49-F238E27FC236}">
                  <a16:creationId xmlns:a16="http://schemas.microsoft.com/office/drawing/2014/main" id="{2CCBFE6F-8F8F-4E04-9B51-38467FC711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29200" y="2057400"/>
              <a:ext cx="0" cy="243840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99" name="Line 15">
              <a:extLst>
                <a:ext uri="{FF2B5EF4-FFF2-40B4-BE49-F238E27FC236}">
                  <a16:creationId xmlns:a16="http://schemas.microsoft.com/office/drawing/2014/main" id="{F81AC47A-1431-4D89-9EB7-329726F7E1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29200" y="4495800"/>
              <a:ext cx="2743200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7" name="Line 23">
              <a:extLst>
                <a:ext uri="{FF2B5EF4-FFF2-40B4-BE49-F238E27FC236}">
                  <a16:creationId xmlns:a16="http://schemas.microsoft.com/office/drawing/2014/main" id="{D1E6C45D-F233-4BD1-89BD-2C5DAEE28B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29200" y="2743200"/>
              <a:ext cx="2514600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8" name="Line 25">
              <a:extLst>
                <a:ext uri="{FF2B5EF4-FFF2-40B4-BE49-F238E27FC236}">
                  <a16:creationId xmlns:a16="http://schemas.microsoft.com/office/drawing/2014/main" id="{1F28B482-6669-4AEE-9A77-715365371F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20000" y="2743200"/>
              <a:ext cx="0" cy="175260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9" name="Freeform 26">
              <a:extLst>
                <a:ext uri="{FF2B5EF4-FFF2-40B4-BE49-F238E27FC236}">
                  <a16:creationId xmlns:a16="http://schemas.microsoft.com/office/drawing/2014/main" id="{9041D9B6-908F-4C69-BF36-C14C6FD40C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8250" y="3524250"/>
              <a:ext cx="2571750" cy="419100"/>
            </a:xfrm>
            <a:custGeom>
              <a:avLst/>
              <a:gdLst>
                <a:gd name="T0" fmla="*/ 0 w 1620"/>
                <a:gd name="T1" fmla="*/ 2147483646 h 264"/>
                <a:gd name="T2" fmla="*/ 2147483646 w 1620"/>
                <a:gd name="T3" fmla="*/ 2147483646 h 264"/>
                <a:gd name="T4" fmla="*/ 2147483646 w 1620"/>
                <a:gd name="T5" fmla="*/ 2147483646 h 264"/>
                <a:gd name="T6" fmla="*/ 2147483646 w 1620"/>
                <a:gd name="T7" fmla="*/ 0 h 264"/>
                <a:gd name="T8" fmla="*/ 2147483646 w 1620"/>
                <a:gd name="T9" fmla="*/ 2147483646 h 264"/>
                <a:gd name="T10" fmla="*/ 2147483646 w 1620"/>
                <a:gd name="T11" fmla="*/ 2147483646 h 264"/>
                <a:gd name="T12" fmla="*/ 2147483646 w 1620"/>
                <a:gd name="T13" fmla="*/ 2147483646 h 264"/>
                <a:gd name="T14" fmla="*/ 2147483646 w 1620"/>
                <a:gd name="T15" fmla="*/ 2147483646 h 264"/>
                <a:gd name="T16" fmla="*/ 2147483646 w 1620"/>
                <a:gd name="T17" fmla="*/ 2147483646 h 264"/>
                <a:gd name="T18" fmla="*/ 2147483646 w 1620"/>
                <a:gd name="T19" fmla="*/ 2147483646 h 264"/>
                <a:gd name="T20" fmla="*/ 2147483646 w 1620"/>
                <a:gd name="T21" fmla="*/ 2147483646 h 264"/>
                <a:gd name="T22" fmla="*/ 2147483646 w 1620"/>
                <a:gd name="T23" fmla="*/ 2147483646 h 264"/>
                <a:gd name="T24" fmla="*/ 2147483646 w 1620"/>
                <a:gd name="T25" fmla="*/ 2147483646 h 264"/>
                <a:gd name="T26" fmla="*/ 2147483646 w 1620"/>
                <a:gd name="T27" fmla="*/ 2147483646 h 264"/>
                <a:gd name="T28" fmla="*/ 2147483646 w 1620"/>
                <a:gd name="T29" fmla="*/ 2147483646 h 264"/>
                <a:gd name="T30" fmla="*/ 2147483646 w 1620"/>
                <a:gd name="T31" fmla="*/ 2147483646 h 264"/>
                <a:gd name="T32" fmla="*/ 2147483646 w 1620"/>
                <a:gd name="T33" fmla="*/ 2147483646 h 264"/>
                <a:gd name="T34" fmla="*/ 2147483646 w 1620"/>
                <a:gd name="T35" fmla="*/ 2147483646 h 26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20"/>
                <a:gd name="T55" fmla="*/ 0 h 264"/>
                <a:gd name="T56" fmla="*/ 1620 w 1620"/>
                <a:gd name="T57" fmla="*/ 264 h 26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20" h="264">
                  <a:moveTo>
                    <a:pt x="0" y="204"/>
                  </a:moveTo>
                  <a:cubicBezTo>
                    <a:pt x="22" y="182"/>
                    <a:pt x="52" y="168"/>
                    <a:pt x="72" y="144"/>
                  </a:cubicBezTo>
                  <a:cubicBezTo>
                    <a:pt x="80" y="134"/>
                    <a:pt x="76" y="118"/>
                    <a:pt x="84" y="108"/>
                  </a:cubicBezTo>
                  <a:cubicBezTo>
                    <a:pt x="126" y="55"/>
                    <a:pt x="166" y="21"/>
                    <a:pt x="228" y="0"/>
                  </a:cubicBezTo>
                  <a:cubicBezTo>
                    <a:pt x="314" y="29"/>
                    <a:pt x="279" y="10"/>
                    <a:pt x="336" y="48"/>
                  </a:cubicBezTo>
                  <a:cubicBezTo>
                    <a:pt x="344" y="73"/>
                    <a:pt x="369" y="182"/>
                    <a:pt x="384" y="204"/>
                  </a:cubicBezTo>
                  <a:cubicBezTo>
                    <a:pt x="393" y="218"/>
                    <a:pt x="405" y="232"/>
                    <a:pt x="420" y="240"/>
                  </a:cubicBezTo>
                  <a:cubicBezTo>
                    <a:pt x="442" y="252"/>
                    <a:pt x="492" y="264"/>
                    <a:pt x="492" y="264"/>
                  </a:cubicBezTo>
                  <a:cubicBezTo>
                    <a:pt x="544" y="260"/>
                    <a:pt x="596" y="260"/>
                    <a:pt x="648" y="252"/>
                  </a:cubicBezTo>
                  <a:cubicBezTo>
                    <a:pt x="718" y="241"/>
                    <a:pt x="765" y="201"/>
                    <a:pt x="828" y="180"/>
                  </a:cubicBezTo>
                  <a:cubicBezTo>
                    <a:pt x="908" y="100"/>
                    <a:pt x="822" y="175"/>
                    <a:pt x="900" y="132"/>
                  </a:cubicBezTo>
                  <a:cubicBezTo>
                    <a:pt x="943" y="108"/>
                    <a:pt x="976" y="70"/>
                    <a:pt x="1020" y="48"/>
                  </a:cubicBezTo>
                  <a:cubicBezTo>
                    <a:pt x="1043" y="37"/>
                    <a:pt x="1092" y="24"/>
                    <a:pt x="1092" y="24"/>
                  </a:cubicBezTo>
                  <a:cubicBezTo>
                    <a:pt x="1150" y="31"/>
                    <a:pt x="1255" y="37"/>
                    <a:pt x="1308" y="72"/>
                  </a:cubicBezTo>
                  <a:cubicBezTo>
                    <a:pt x="1355" y="103"/>
                    <a:pt x="1330" y="91"/>
                    <a:pt x="1380" y="108"/>
                  </a:cubicBezTo>
                  <a:cubicBezTo>
                    <a:pt x="1388" y="120"/>
                    <a:pt x="1392" y="136"/>
                    <a:pt x="1404" y="144"/>
                  </a:cubicBezTo>
                  <a:cubicBezTo>
                    <a:pt x="1425" y="157"/>
                    <a:pt x="1455" y="154"/>
                    <a:pt x="1476" y="168"/>
                  </a:cubicBezTo>
                  <a:cubicBezTo>
                    <a:pt x="1522" y="199"/>
                    <a:pt x="1565" y="216"/>
                    <a:pt x="1620" y="216"/>
                  </a:cubicBezTo>
                </a:path>
              </a:pathLst>
            </a:custGeom>
            <a:noFill/>
            <a:ln w="38100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1D1CE75-43DB-47F6-99E6-400E0F4EA098}"/>
                  </a:ext>
                </a:extLst>
              </p:cNvPr>
              <p:cNvSpPr txBox="1"/>
              <p:nvPr/>
            </p:nvSpPr>
            <p:spPr>
              <a:xfrm>
                <a:off x="3421164" y="4661356"/>
                <a:ext cx="32047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1D1CE75-43DB-47F6-99E6-400E0F4EA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1164" y="4661356"/>
                <a:ext cx="320472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2052C2A-584F-445E-9F17-020092EC41CC}"/>
                  </a:ext>
                </a:extLst>
              </p:cNvPr>
              <p:cNvSpPr txBox="1"/>
              <p:nvPr/>
            </p:nvSpPr>
            <p:spPr>
              <a:xfrm>
                <a:off x="7972424" y="4777026"/>
                <a:ext cx="32047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2052C2A-584F-445E-9F17-020092EC41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2424" y="4777026"/>
                <a:ext cx="320472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B0378F4-6DE3-4E72-A9ED-6009094D5B05}"/>
                  </a:ext>
                </a:extLst>
              </p:cNvPr>
              <p:cNvSpPr txBox="1"/>
              <p:nvPr/>
            </p:nvSpPr>
            <p:spPr>
              <a:xfrm>
                <a:off x="397867" y="2590800"/>
                <a:ext cx="76418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B0378F4-6DE3-4E72-A9ED-6009094D5B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867" y="2590800"/>
                <a:ext cx="764184" cy="369332"/>
              </a:xfrm>
              <a:prstGeom prst="rect">
                <a:avLst/>
              </a:prstGeom>
              <a:blipFill>
                <a:blip r:embed="rId4"/>
                <a:stretch>
                  <a:fillRect l="-3968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1129574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>
            <a:extLst>
              <a:ext uri="{FF2B5EF4-FFF2-40B4-BE49-F238E27FC236}">
                <a16:creationId xmlns:a16="http://schemas.microsoft.com/office/drawing/2014/main" id="{D371DF45-9CD2-4673-8BF6-E2BA47EBF9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8077200" cy="1219200"/>
          </a:xfrm>
          <a:solidFill>
            <a:srgbClr val="000099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3200" dirty="0">
                <a:solidFill>
                  <a:schemeClr val="accent1"/>
                </a:solidFill>
              </a:rPr>
              <a:t>MAPA ROZWIĄZAŃ OPTYMALNYCH </a:t>
            </a:r>
            <a:endParaRPr lang="en-US" sz="32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34820" name="Group 4">
            <a:extLst>
              <a:ext uri="{FF2B5EF4-FFF2-40B4-BE49-F238E27FC236}">
                <a16:creationId xmlns:a16="http://schemas.microsoft.com/office/drawing/2014/main" id="{FA49B58A-22AB-45A7-85E1-8861083AF135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1447800"/>
            <a:ext cx="8153400" cy="5181600"/>
            <a:chOff x="528" y="1008"/>
            <a:chExt cx="5040" cy="2772"/>
          </a:xfrm>
        </p:grpSpPr>
        <p:pic>
          <p:nvPicPr>
            <p:cNvPr id="34828" name="Picture 5" descr="Hsynthesis">
              <a:extLst>
                <a:ext uri="{FF2B5EF4-FFF2-40B4-BE49-F238E27FC236}">
                  <a16:creationId xmlns:a16="http://schemas.microsoft.com/office/drawing/2014/main" id="{A2A05A4A-FEF8-4812-9965-E1D05DD6F4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008"/>
              <a:ext cx="5040" cy="2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9" name="Text Box 6">
              <a:extLst>
                <a:ext uri="{FF2B5EF4-FFF2-40B4-BE49-F238E27FC236}">
                  <a16:creationId xmlns:a16="http://schemas.microsoft.com/office/drawing/2014/main" id="{1C10731B-713F-442D-8348-AEBB228480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0" y="2457"/>
              <a:ext cx="1824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dirty="0" err="1">
                  <a:solidFill>
                    <a:schemeClr val="hlink"/>
                  </a:solidFill>
                </a:rPr>
                <a:t>optymalne</a:t>
              </a:r>
              <a:r>
                <a:rPr lang="en-US" altLang="en-US" sz="1800" dirty="0">
                  <a:solidFill>
                    <a:schemeClr val="hlink"/>
                  </a:solidFill>
                </a:rPr>
                <a:t> </a:t>
              </a:r>
              <a:r>
                <a:rPr lang="en-US" altLang="en-US" sz="1800" dirty="0" err="1">
                  <a:solidFill>
                    <a:schemeClr val="hlink"/>
                  </a:solidFill>
                </a:rPr>
                <a:t>rozwiązanie</a:t>
              </a:r>
              <a:endParaRPr lang="en-US" altLang="en-US" sz="1800" dirty="0">
                <a:solidFill>
                  <a:schemeClr val="hlink"/>
                </a:solidFill>
              </a:endParaRPr>
            </a:p>
          </p:txBody>
        </p:sp>
        <p:sp>
          <p:nvSpPr>
            <p:cNvPr id="34830" name="Text Box 7">
              <a:extLst>
                <a:ext uri="{FF2B5EF4-FFF2-40B4-BE49-F238E27FC236}">
                  <a16:creationId xmlns:a16="http://schemas.microsoft.com/office/drawing/2014/main" id="{FFB2A128-7752-41DE-BB34-DFEEA1398B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2304"/>
              <a:ext cx="912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dirty="0" err="1">
                  <a:solidFill>
                    <a:schemeClr val="hlink"/>
                  </a:solidFill>
                </a:rPr>
                <a:t>początek</a:t>
              </a:r>
              <a:r>
                <a:rPr lang="en-US" altLang="en-US" sz="1800" dirty="0">
                  <a:solidFill>
                    <a:schemeClr val="hlink"/>
                  </a:solidFill>
                </a:rPr>
                <a:t> </a:t>
              </a:r>
              <a:r>
                <a:rPr lang="en-US" altLang="en-US" sz="1800" dirty="0" err="1">
                  <a:solidFill>
                    <a:schemeClr val="hlink"/>
                  </a:solidFill>
                </a:rPr>
                <a:t>terapii</a:t>
              </a:r>
              <a:endParaRPr lang="en-US" altLang="en-US" sz="1800" dirty="0">
                <a:solidFill>
                  <a:schemeClr val="hlink"/>
                </a:solidFill>
              </a:endParaRPr>
            </a:p>
          </p:txBody>
        </p:sp>
        <p:sp>
          <p:nvSpPr>
            <p:cNvPr id="34831" name="Text Box 8">
              <a:extLst>
                <a:ext uri="{FF2B5EF4-FFF2-40B4-BE49-F238E27FC236}">
                  <a16:creationId xmlns:a16="http://schemas.microsoft.com/office/drawing/2014/main" id="{7371F4D9-43FA-4355-9F8C-64AF9EF57D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3120"/>
              <a:ext cx="1968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dirty="0" err="1">
                  <a:solidFill>
                    <a:schemeClr val="hlink"/>
                  </a:solidFill>
                </a:rPr>
                <a:t>punkt</a:t>
              </a:r>
              <a:r>
                <a:rPr lang="en-US" altLang="en-US" sz="1800" dirty="0">
                  <a:solidFill>
                    <a:schemeClr val="hlink"/>
                  </a:solidFill>
                </a:rPr>
                <a:t> </a:t>
              </a:r>
              <a:r>
                <a:rPr lang="en-US" altLang="en-US" sz="1800" dirty="0" err="1">
                  <a:solidFill>
                    <a:schemeClr val="hlink"/>
                  </a:solidFill>
                </a:rPr>
                <a:t>końcowy:minimum</a:t>
              </a:r>
              <a:r>
                <a:rPr lang="en-US" altLang="en-US" sz="1800" dirty="0">
                  <a:solidFill>
                    <a:schemeClr val="hlink"/>
                  </a:solidFill>
                </a:rPr>
                <a:t> p</a:t>
              </a:r>
            </a:p>
          </p:txBody>
        </p:sp>
        <p:sp>
          <p:nvSpPr>
            <p:cNvPr id="34832" name="Line 9">
              <a:extLst>
                <a:ext uri="{FF2B5EF4-FFF2-40B4-BE49-F238E27FC236}">
                  <a16:creationId xmlns:a16="http://schemas.microsoft.com/office/drawing/2014/main" id="{23A9EC59-92BB-4535-A8D6-5BE8EBC853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68" y="2112"/>
              <a:ext cx="144" cy="14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3" name="Line 10">
              <a:extLst>
                <a:ext uri="{FF2B5EF4-FFF2-40B4-BE49-F238E27FC236}">
                  <a16:creationId xmlns:a16="http://schemas.microsoft.com/office/drawing/2014/main" id="{3A937CCD-B6AE-4106-975F-2751588668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32" y="2160"/>
              <a:ext cx="48" cy="24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4" name="Line 11">
              <a:extLst>
                <a:ext uri="{FF2B5EF4-FFF2-40B4-BE49-F238E27FC236}">
                  <a16:creationId xmlns:a16="http://schemas.microsoft.com/office/drawing/2014/main" id="{5A86D203-511E-4E99-A032-F3B67A4FE9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08" y="2592"/>
              <a:ext cx="240" cy="96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5" name="Line 12">
              <a:extLst>
                <a:ext uri="{FF2B5EF4-FFF2-40B4-BE49-F238E27FC236}">
                  <a16:creationId xmlns:a16="http://schemas.microsoft.com/office/drawing/2014/main" id="{ED00C47B-AD39-4586-99B0-19A38DC112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00" y="2352"/>
              <a:ext cx="144" cy="96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6" name="Line 13">
              <a:extLst>
                <a:ext uri="{FF2B5EF4-FFF2-40B4-BE49-F238E27FC236}">
                  <a16:creationId xmlns:a16="http://schemas.microsoft.com/office/drawing/2014/main" id="{B0B0AADB-90E0-4C6E-BABC-6CAC93AEF6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48" y="2928"/>
              <a:ext cx="192" cy="24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7" name="Text Box 14">
              <a:extLst>
                <a:ext uri="{FF2B5EF4-FFF2-40B4-BE49-F238E27FC236}">
                  <a16:creationId xmlns:a16="http://schemas.microsoft.com/office/drawing/2014/main" id="{AA43D8C1-ED53-482F-A3B5-6310F04F39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7" y="2484"/>
              <a:ext cx="1392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dirty="0" err="1">
                  <a:solidFill>
                    <a:schemeClr val="hlink"/>
                  </a:solidFill>
                </a:rPr>
                <a:t>koniec</a:t>
              </a:r>
              <a:r>
                <a:rPr lang="en-US" altLang="en-US" sz="1800" dirty="0">
                  <a:solidFill>
                    <a:schemeClr val="hlink"/>
                  </a:solidFill>
                </a:rPr>
                <a:t> “</a:t>
              </a:r>
              <a:r>
                <a:rPr lang="en-US" altLang="en-US" sz="1800" dirty="0" err="1">
                  <a:solidFill>
                    <a:schemeClr val="hlink"/>
                  </a:solidFill>
                </a:rPr>
                <a:t>terapii</a:t>
              </a:r>
              <a:r>
                <a:rPr lang="en-US" altLang="en-US" sz="1800" dirty="0">
                  <a:solidFill>
                    <a:schemeClr val="hlink"/>
                  </a:solidFill>
                </a:rPr>
                <a:t>”</a:t>
              </a:r>
            </a:p>
          </p:txBody>
        </p:sp>
        <p:sp>
          <p:nvSpPr>
            <p:cNvPr id="34838" name="Line 15">
              <a:extLst>
                <a:ext uri="{FF2B5EF4-FFF2-40B4-BE49-F238E27FC236}">
                  <a16:creationId xmlns:a16="http://schemas.microsoft.com/office/drawing/2014/main" id="{924EF681-52EF-46D5-B506-821211496B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4" y="2688"/>
              <a:ext cx="288" cy="4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821" name="Text Box 16">
            <a:extLst>
              <a:ext uri="{FF2B5EF4-FFF2-40B4-BE49-F238E27FC236}">
                <a16:creationId xmlns:a16="http://schemas.microsoft.com/office/drawing/2014/main" id="{FBA36692-ABBE-4E3F-988E-A46966D6E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1336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p</a:t>
            </a:r>
          </a:p>
        </p:txBody>
      </p:sp>
      <p:sp>
        <p:nvSpPr>
          <p:cNvPr id="34822" name="Text Box 17">
            <a:extLst>
              <a:ext uri="{FF2B5EF4-FFF2-40B4-BE49-F238E27FC236}">
                <a16:creationId xmlns:a16="http://schemas.microsoft.com/office/drawing/2014/main" id="{FCCB3615-DE7E-4219-9174-77B440E85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5486400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q</a:t>
            </a:r>
          </a:p>
        </p:txBody>
      </p:sp>
      <p:sp>
        <p:nvSpPr>
          <p:cNvPr id="34823" name="Line 18">
            <a:extLst>
              <a:ext uri="{FF2B5EF4-FFF2-40B4-BE49-F238E27FC236}">
                <a16:creationId xmlns:a16="http://schemas.microsoft.com/office/drawing/2014/main" id="{53810FB5-2E87-4ECA-98B1-3A46353BAD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58000" y="2500312"/>
            <a:ext cx="990600" cy="166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824" name="Text Box 19">
                <a:extLst>
                  <a:ext uri="{FF2B5EF4-FFF2-40B4-BE49-F238E27FC236}">
                    <a16:creationId xmlns:a16="http://schemas.microsoft.com/office/drawing/2014/main" id="{433CC463-1660-4200-9042-EDEB83B028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48600" y="2205335"/>
                <a:ext cx="10668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40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400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en-US" sz="2400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US" altLang="en-US" sz="2400" i="1" dirty="0"/>
              </a:p>
            </p:txBody>
          </p:sp>
        </mc:Choice>
        <mc:Fallback xmlns="">
          <p:sp>
            <p:nvSpPr>
              <p:cNvPr id="34824" name="Text Box 19">
                <a:extLst>
                  <a:ext uri="{FF2B5EF4-FFF2-40B4-BE49-F238E27FC236}">
                    <a16:creationId xmlns:a16="http://schemas.microsoft.com/office/drawing/2014/main" id="{433CC463-1660-4200-9042-EDEB83B028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48600" y="2205335"/>
                <a:ext cx="1066800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825" name="Line 20">
            <a:extLst>
              <a:ext uri="{FF2B5EF4-FFF2-40B4-BE49-F238E27FC236}">
                <a16:creationId xmlns:a16="http://schemas.microsoft.com/office/drawing/2014/main" id="{5434BF78-B520-46BC-8A11-0D22298B2BCA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2500312"/>
            <a:ext cx="609600" cy="319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6" name="Text Box 21">
            <a:extLst>
              <a:ext uri="{FF2B5EF4-FFF2-40B4-BE49-F238E27FC236}">
                <a16:creationId xmlns:a16="http://schemas.microsoft.com/office/drawing/2014/main" id="{5417DBE8-7134-4948-B8C7-2E5CD6516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161674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solidFill>
                  <a:srgbClr val="C709BE"/>
                </a:solidFill>
              </a:rPr>
              <a:t>u=0</a:t>
            </a:r>
          </a:p>
        </p:txBody>
      </p:sp>
      <p:sp>
        <p:nvSpPr>
          <p:cNvPr id="34827" name="Text Box 22">
            <a:extLst>
              <a:ext uri="{FF2B5EF4-FFF2-40B4-BE49-F238E27FC236}">
                <a16:creationId xmlns:a16="http://schemas.microsoft.com/office/drawing/2014/main" id="{48F635C9-1DCE-45F3-BA01-EF8D23A1C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1925" y="3770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>
            <a:extLst>
              <a:ext uri="{FF2B5EF4-FFF2-40B4-BE49-F238E27FC236}">
                <a16:creationId xmlns:a16="http://schemas.microsoft.com/office/drawing/2014/main" id="{3D9C7DEB-FFB2-4319-B016-6A472888D5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83624" y="0"/>
            <a:ext cx="6460375" cy="990600"/>
          </a:xfrm>
          <a:solidFill>
            <a:srgbClr val="000099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STEROWANIE OPTYMALNE</a:t>
            </a:r>
            <a:endParaRPr lang="en-US" sz="32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6867" name="Text Box 3">
            <a:extLst>
              <a:ext uri="{FF2B5EF4-FFF2-40B4-BE49-F238E27FC236}">
                <a16:creationId xmlns:a16="http://schemas.microsoft.com/office/drawing/2014/main" id="{A6FF6CF9-095F-4F77-A716-6F8791B3A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019800"/>
            <a:ext cx="548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 err="1"/>
              <a:t>warunek</a:t>
            </a:r>
            <a:r>
              <a:rPr lang="en-US" altLang="en-US" sz="1800" dirty="0"/>
              <a:t> </a:t>
            </a:r>
            <a:r>
              <a:rPr lang="en-US" altLang="en-US" sz="1800" dirty="0" err="1"/>
              <a:t>początkowy</a:t>
            </a:r>
            <a:r>
              <a:rPr lang="en-US" altLang="en-US" sz="1800" dirty="0"/>
              <a:t>: </a:t>
            </a:r>
            <a:r>
              <a:rPr lang="en-US" altLang="en-US" sz="1800" dirty="0">
                <a:solidFill>
                  <a:srgbClr val="FF0000"/>
                </a:solidFill>
              </a:rPr>
              <a:t>p</a:t>
            </a:r>
            <a:r>
              <a:rPr lang="en-US" altLang="en-US" sz="1800" baseline="-25000" dirty="0">
                <a:solidFill>
                  <a:srgbClr val="FF0000"/>
                </a:solidFill>
              </a:rPr>
              <a:t>0</a:t>
            </a:r>
            <a:r>
              <a:rPr lang="en-US" altLang="en-US" sz="1800" dirty="0">
                <a:solidFill>
                  <a:srgbClr val="FF0000"/>
                </a:solidFill>
              </a:rPr>
              <a:t> = 12,000   q</a:t>
            </a:r>
            <a:r>
              <a:rPr lang="en-US" altLang="en-US" sz="1800" baseline="-25000" dirty="0">
                <a:solidFill>
                  <a:srgbClr val="FF0000"/>
                </a:solidFill>
              </a:rPr>
              <a:t>0</a:t>
            </a:r>
            <a:r>
              <a:rPr lang="en-US" altLang="en-US" sz="1800" dirty="0">
                <a:solidFill>
                  <a:srgbClr val="FF0000"/>
                </a:solidFill>
              </a:rPr>
              <a:t> = 15,000</a:t>
            </a:r>
          </a:p>
        </p:txBody>
      </p:sp>
      <p:grpSp>
        <p:nvGrpSpPr>
          <p:cNvPr id="36868" name="Group 6">
            <a:extLst>
              <a:ext uri="{FF2B5EF4-FFF2-40B4-BE49-F238E27FC236}">
                <a16:creationId xmlns:a16="http://schemas.microsoft.com/office/drawing/2014/main" id="{DAC6E5AB-CFBD-42EF-8EC8-4DC42AFA2411}"/>
              </a:ext>
            </a:extLst>
          </p:cNvPr>
          <p:cNvGrpSpPr>
            <a:grpSpLocks/>
          </p:cNvGrpSpPr>
          <p:nvPr/>
        </p:nvGrpSpPr>
        <p:grpSpPr bwMode="auto">
          <a:xfrm>
            <a:off x="990600" y="1447800"/>
            <a:ext cx="7162800" cy="4114800"/>
            <a:chOff x="192" y="1056"/>
            <a:chExt cx="2640" cy="1968"/>
          </a:xfrm>
        </p:grpSpPr>
        <p:pic>
          <p:nvPicPr>
            <p:cNvPr id="36869" name="Picture 7" descr="optimalcontrol">
              <a:extLst>
                <a:ext uri="{FF2B5EF4-FFF2-40B4-BE49-F238E27FC236}">
                  <a16:creationId xmlns:a16="http://schemas.microsoft.com/office/drawing/2014/main" id="{4A0DBC9C-619F-477D-85CA-72ECBF15E2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056"/>
              <a:ext cx="2640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0" name="Text Box 8">
              <a:extLst>
                <a:ext uri="{FF2B5EF4-FFF2-40B4-BE49-F238E27FC236}">
                  <a16:creationId xmlns:a16="http://schemas.microsoft.com/office/drawing/2014/main" id="{C55D946D-8BD6-40BB-9A0D-91C5D81E46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0" y="1335"/>
              <a:ext cx="545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 err="1"/>
                <a:t>pełna</a:t>
              </a:r>
              <a:r>
                <a:rPr lang="en-US" altLang="en-US" sz="1800" dirty="0"/>
                <a:t> </a:t>
              </a:r>
              <a:r>
                <a:rPr lang="en-US" altLang="en-US" sz="1800" dirty="0" err="1"/>
                <a:t>dawka</a:t>
              </a:r>
              <a:endParaRPr lang="en-US" altLang="en-US" sz="1800" dirty="0"/>
            </a:p>
          </p:txBody>
        </p:sp>
        <p:sp>
          <p:nvSpPr>
            <p:cNvPr id="36871" name="Line 9">
              <a:extLst>
                <a:ext uri="{FF2B5EF4-FFF2-40B4-BE49-F238E27FC236}">
                  <a16:creationId xmlns:a16="http://schemas.microsoft.com/office/drawing/2014/main" id="{2C2D4E02-2790-4D6E-90EC-9B41E18E09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44" y="1968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72" name="Text Box 10">
              <a:extLst>
                <a:ext uri="{FF2B5EF4-FFF2-40B4-BE49-F238E27FC236}">
                  <a16:creationId xmlns:a16="http://schemas.microsoft.com/office/drawing/2014/main" id="{40D64705-4E07-4187-91E4-DF2D58470F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6" y="2457"/>
              <a:ext cx="484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zero </a:t>
              </a:r>
              <a:r>
                <a:rPr lang="en-US" altLang="en-US" sz="1800" dirty="0" err="1"/>
                <a:t>dawki</a:t>
              </a:r>
              <a:endParaRPr lang="en-US" altLang="en-US" sz="1800" dirty="0"/>
            </a:p>
          </p:txBody>
        </p:sp>
        <p:sp>
          <p:nvSpPr>
            <p:cNvPr id="36873" name="Line 11">
              <a:extLst>
                <a:ext uri="{FF2B5EF4-FFF2-40B4-BE49-F238E27FC236}">
                  <a16:creationId xmlns:a16="http://schemas.microsoft.com/office/drawing/2014/main" id="{F48C1ACF-8888-4307-88FE-0FE30F1AD7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640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74" name="Text Box 12">
              <a:extLst>
                <a:ext uri="{FF2B5EF4-FFF2-40B4-BE49-F238E27FC236}">
                  <a16:creationId xmlns:a16="http://schemas.microsoft.com/office/drawing/2014/main" id="{D3F7FACC-8639-4BBD-8B20-AFED92D2DE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" y="2064"/>
              <a:ext cx="720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 err="1"/>
                <a:t>częściowe</a:t>
              </a:r>
              <a:r>
                <a:rPr lang="en-US" altLang="en-US" sz="1800" dirty="0"/>
                <a:t> </a:t>
              </a:r>
              <a:r>
                <a:rPr lang="en-US" altLang="en-US" sz="1800" dirty="0" err="1"/>
                <a:t>dawki</a:t>
              </a:r>
              <a:endParaRPr lang="en-US" altLang="en-US" sz="1800" dirty="0"/>
            </a:p>
          </p:txBody>
        </p:sp>
        <p:sp>
          <p:nvSpPr>
            <p:cNvPr id="36875" name="Line 13">
              <a:extLst>
                <a:ext uri="{FF2B5EF4-FFF2-40B4-BE49-F238E27FC236}">
                  <a16:creationId xmlns:a16="http://schemas.microsoft.com/office/drawing/2014/main" id="{6733753A-348A-4143-AB5A-7BDB0B78FB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72" y="1296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5117141A-2DF4-4380-B530-C89AD56B88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763000" cy="838200"/>
          </a:xfrm>
          <a:solidFill>
            <a:srgbClr val="000099"/>
          </a:solidFill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accent1"/>
                </a:solidFill>
              </a:rPr>
              <a:t>OPTIMALNE DZIENNE DAWKI</a:t>
            </a:r>
          </a:p>
        </p:txBody>
      </p:sp>
      <p:pic>
        <p:nvPicPr>
          <p:cNvPr id="38915" name="Picture 3" descr="steps maurer">
            <a:extLst>
              <a:ext uri="{FF2B5EF4-FFF2-40B4-BE49-F238E27FC236}">
                <a16:creationId xmlns:a16="http://schemas.microsoft.com/office/drawing/2014/main" id="{0F4874CD-59C0-4C73-A71C-51F7940B8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42" y="2641600"/>
            <a:ext cx="7349958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6" descr="txp_fig">
            <a:extLst>
              <a:ext uri="{FF2B5EF4-FFF2-40B4-BE49-F238E27FC236}">
                <a16:creationId xmlns:a16="http://schemas.microsoft.com/office/drawing/2014/main" id="{4F6C7E9F-2FCD-44EA-8294-4A1461998CB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84300"/>
            <a:ext cx="49530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hemo">
            <a:extLst>
              <a:ext uri="{FF2B5EF4-FFF2-40B4-BE49-F238E27FC236}">
                <a16:creationId xmlns:a16="http://schemas.microsoft.com/office/drawing/2014/main" id="{81F7C9AE-468A-0832-1177-B019C351E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157358"/>
            <a:ext cx="4403725" cy="2995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4722" name="Text Box 2">
            <a:extLst>
              <a:ext uri="{FF2B5EF4-FFF2-40B4-BE49-F238E27FC236}">
                <a16:creationId xmlns:a16="http://schemas.microsoft.com/office/drawing/2014/main" id="{BD7D0275-CFAE-45C2-B030-920557FA8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609600"/>
            <a:ext cx="5562600" cy="914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5400" dirty="0" err="1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Terapie</a:t>
            </a:r>
            <a:r>
              <a:rPr lang="en-US" sz="5400" dirty="0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5400" dirty="0" err="1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Łączone</a:t>
            </a:r>
            <a:endParaRPr lang="en-US" sz="5400" dirty="0">
              <a:solidFill>
                <a:srgbClr val="CC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4" name="Picture 3" descr="A pile of pills&#10;&#10;Description automatically generated with low confidence">
            <a:extLst>
              <a:ext uri="{FF2B5EF4-FFF2-40B4-BE49-F238E27FC236}">
                <a16:creationId xmlns:a16="http://schemas.microsoft.com/office/drawing/2014/main" id="{F4991F36-72D8-CF90-9A9B-52EFADBDA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828800"/>
            <a:ext cx="5073263" cy="28956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A167B504-7E18-48C9-BB01-DB206EA33D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3200" y="0"/>
            <a:ext cx="6400800" cy="1066800"/>
          </a:xfrm>
          <a:solidFill>
            <a:srgbClr val="000099"/>
          </a:solidFill>
        </p:spPr>
        <p:txBody>
          <a:bodyPr/>
          <a:lstStyle/>
          <a:p>
            <a:pPr eaLnBrk="1" hangingPunct="1"/>
            <a:r>
              <a:rPr lang="en-US" altLang="en-US" dirty="0" err="1">
                <a:solidFill>
                  <a:schemeClr val="accent1"/>
                </a:solidFill>
              </a:rPr>
              <a:t>Terapie</a:t>
            </a:r>
            <a:r>
              <a:rPr lang="en-US" altLang="en-US" dirty="0">
                <a:solidFill>
                  <a:schemeClr val="accent1"/>
                </a:solidFill>
              </a:rPr>
              <a:t> </a:t>
            </a:r>
            <a:r>
              <a:rPr lang="en-US" altLang="en-US" dirty="0" err="1">
                <a:solidFill>
                  <a:schemeClr val="accent1"/>
                </a:solidFill>
              </a:rPr>
              <a:t>Łączowe</a:t>
            </a:r>
            <a:endParaRPr lang="en-US" altLang="en-US" dirty="0"/>
          </a:p>
        </p:txBody>
      </p:sp>
      <p:sp>
        <p:nvSpPr>
          <p:cNvPr id="41987" name="Text Box 3">
            <a:extLst>
              <a:ext uri="{FF2B5EF4-FFF2-40B4-BE49-F238E27FC236}">
                <a16:creationId xmlns:a16="http://schemas.microsoft.com/office/drawing/2014/main" id="{BF429D8E-BBFE-4C28-ACDE-B205CF67B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676400"/>
            <a:ext cx="8305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 </a:t>
            </a:r>
            <a:r>
              <a:rPr lang="en-US" altLang="en-US" sz="2400" dirty="0" err="1"/>
              <a:t>antyangiogeneza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guza</a:t>
            </a:r>
            <a:r>
              <a:rPr lang="en-US" altLang="en-US" sz="2400" dirty="0"/>
              <a:t> jest </a:t>
            </a:r>
            <a:r>
              <a:rPr lang="en-US" altLang="en-US" sz="2400" dirty="0" err="1">
                <a:solidFill>
                  <a:srgbClr val="0000FF"/>
                </a:solidFill>
              </a:rPr>
              <a:t>terapią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pośrednią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która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nie</a:t>
            </a:r>
            <a:r>
              <a:rPr lang="en-US" altLang="en-US" sz="2400" dirty="0"/>
              <a:t> 	</a:t>
            </a:r>
            <a:r>
              <a:rPr lang="en-US" altLang="en-US" sz="2400" dirty="0" err="1"/>
              <a:t>zabija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komórek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rakowych</a:t>
            </a:r>
            <a:endParaRPr lang="en-US" altLang="en-US" sz="24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A167B504-7E18-48C9-BB01-DB206EA33D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3200" y="0"/>
            <a:ext cx="6400800" cy="1066800"/>
          </a:xfrm>
          <a:solidFill>
            <a:srgbClr val="000099"/>
          </a:solidFill>
        </p:spPr>
        <p:txBody>
          <a:bodyPr/>
          <a:lstStyle/>
          <a:p>
            <a:pPr eaLnBrk="1" hangingPunct="1"/>
            <a:r>
              <a:rPr lang="en-US" altLang="en-US" dirty="0" err="1">
                <a:solidFill>
                  <a:schemeClr val="accent1"/>
                </a:solidFill>
              </a:rPr>
              <a:t>Terapie</a:t>
            </a:r>
            <a:r>
              <a:rPr lang="en-US" altLang="en-US" dirty="0">
                <a:solidFill>
                  <a:schemeClr val="accent1"/>
                </a:solidFill>
              </a:rPr>
              <a:t> </a:t>
            </a:r>
            <a:r>
              <a:rPr lang="en-US" altLang="en-US" dirty="0" err="1">
                <a:solidFill>
                  <a:schemeClr val="accent1"/>
                </a:solidFill>
              </a:rPr>
              <a:t>Łączowe</a:t>
            </a:r>
            <a:endParaRPr lang="en-US" altLang="en-US" dirty="0"/>
          </a:p>
        </p:txBody>
      </p:sp>
      <p:sp>
        <p:nvSpPr>
          <p:cNvPr id="41987" name="Text Box 3">
            <a:extLst>
              <a:ext uri="{FF2B5EF4-FFF2-40B4-BE49-F238E27FC236}">
                <a16:creationId xmlns:a16="http://schemas.microsoft.com/office/drawing/2014/main" id="{BF429D8E-BBFE-4C28-ACDE-B205CF67B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676400"/>
            <a:ext cx="83058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 </a:t>
            </a:r>
            <a:r>
              <a:rPr lang="en-US" altLang="en-US" sz="2400" dirty="0" err="1"/>
              <a:t>antyangiogeneza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guza</a:t>
            </a:r>
            <a:r>
              <a:rPr lang="en-US" altLang="en-US" sz="2400" dirty="0"/>
              <a:t> jest </a:t>
            </a:r>
            <a:r>
              <a:rPr lang="en-US" altLang="en-US" sz="2400" dirty="0" err="1">
                <a:solidFill>
                  <a:srgbClr val="0000FF"/>
                </a:solidFill>
              </a:rPr>
              <a:t>terapią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pośrednią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która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nie</a:t>
            </a:r>
            <a:r>
              <a:rPr lang="en-US" altLang="en-US" sz="2400" dirty="0"/>
              <a:t> 	</a:t>
            </a:r>
            <a:r>
              <a:rPr lang="en-US" altLang="en-US" sz="2400" dirty="0" err="1"/>
              <a:t>zabija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komórek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rakowych</a:t>
            </a:r>
            <a:endParaRPr lang="en-US" altLang="en-US" sz="2400" dirty="0"/>
          </a:p>
          <a:p>
            <a:pPr eaLnBrk="1" hangingPunct="1">
              <a:spcBef>
                <a:spcPct val="50000"/>
              </a:spcBef>
            </a:pPr>
            <a:endParaRPr lang="en-US" altLang="en-US" dirty="0"/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 </a:t>
            </a:r>
            <a:r>
              <a:rPr lang="en-US" altLang="en-US" sz="2400" dirty="0" err="1"/>
              <a:t>kiedy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terapia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się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kończy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guz</a:t>
            </a:r>
            <a:r>
              <a:rPr lang="en-US" altLang="en-US" sz="2400" dirty="0"/>
              <a:t> </a:t>
            </a:r>
            <a:r>
              <a:rPr lang="en-US" altLang="en-US" sz="2400" dirty="0" err="1"/>
              <a:t>odrasta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705503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A167B504-7E18-48C9-BB01-DB206EA33D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3200" y="0"/>
            <a:ext cx="6400800" cy="1066800"/>
          </a:xfrm>
          <a:solidFill>
            <a:srgbClr val="000099"/>
          </a:solidFill>
        </p:spPr>
        <p:txBody>
          <a:bodyPr/>
          <a:lstStyle/>
          <a:p>
            <a:pPr eaLnBrk="1" hangingPunct="1"/>
            <a:r>
              <a:rPr lang="en-US" altLang="en-US" dirty="0" err="1">
                <a:solidFill>
                  <a:schemeClr val="accent1"/>
                </a:solidFill>
              </a:rPr>
              <a:t>Terapie</a:t>
            </a:r>
            <a:r>
              <a:rPr lang="en-US" altLang="en-US" dirty="0">
                <a:solidFill>
                  <a:schemeClr val="accent1"/>
                </a:solidFill>
              </a:rPr>
              <a:t> </a:t>
            </a:r>
            <a:r>
              <a:rPr lang="en-US" altLang="en-US" dirty="0" err="1">
                <a:solidFill>
                  <a:schemeClr val="accent1"/>
                </a:solidFill>
              </a:rPr>
              <a:t>Łączowe</a:t>
            </a:r>
            <a:endParaRPr lang="en-US" altLang="en-US" dirty="0"/>
          </a:p>
        </p:txBody>
      </p:sp>
      <p:sp>
        <p:nvSpPr>
          <p:cNvPr id="41987" name="Text Box 3">
            <a:extLst>
              <a:ext uri="{FF2B5EF4-FFF2-40B4-BE49-F238E27FC236}">
                <a16:creationId xmlns:a16="http://schemas.microsoft.com/office/drawing/2014/main" id="{BF429D8E-BBFE-4C28-ACDE-B205CF67B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676400"/>
            <a:ext cx="83058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 </a:t>
            </a:r>
            <a:r>
              <a:rPr lang="en-US" altLang="en-US" sz="2400" dirty="0" err="1"/>
              <a:t>antyangiogeneza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guza</a:t>
            </a:r>
            <a:r>
              <a:rPr lang="en-US" altLang="en-US" sz="2400" dirty="0"/>
              <a:t> jest </a:t>
            </a:r>
            <a:r>
              <a:rPr lang="en-US" altLang="en-US" sz="2400" dirty="0" err="1">
                <a:solidFill>
                  <a:srgbClr val="0000FF"/>
                </a:solidFill>
              </a:rPr>
              <a:t>terapią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pośrednią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która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nie</a:t>
            </a:r>
            <a:r>
              <a:rPr lang="en-US" altLang="en-US" sz="2400" dirty="0"/>
              <a:t> 	</a:t>
            </a:r>
            <a:r>
              <a:rPr lang="en-US" altLang="en-US" sz="2400" dirty="0" err="1"/>
              <a:t>zabija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komórek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rakowych</a:t>
            </a:r>
            <a:endParaRPr lang="en-US" altLang="en-US" sz="2400" dirty="0"/>
          </a:p>
          <a:p>
            <a:pPr eaLnBrk="1" hangingPunct="1">
              <a:spcBef>
                <a:spcPct val="50000"/>
              </a:spcBef>
            </a:pPr>
            <a:endParaRPr lang="en-US" altLang="en-US" dirty="0"/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 </a:t>
            </a:r>
            <a:r>
              <a:rPr lang="en-US" altLang="en-US" sz="2400" dirty="0" err="1"/>
              <a:t>kiedy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terapia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się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kończy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guz</a:t>
            </a:r>
            <a:r>
              <a:rPr lang="en-US" altLang="en-US" sz="2400" dirty="0"/>
              <a:t> </a:t>
            </a:r>
            <a:r>
              <a:rPr lang="en-US" altLang="en-US" sz="2400" dirty="0" err="1"/>
              <a:t>odrasta</a:t>
            </a:r>
            <a:endParaRPr lang="en-US" altLang="en-US" sz="2400" dirty="0"/>
          </a:p>
          <a:p>
            <a:pPr eaLnBrk="1" hangingPunct="1">
              <a:spcBef>
                <a:spcPct val="50000"/>
              </a:spcBef>
            </a:pPr>
            <a:endParaRPr lang="en-US" altLang="en-US" sz="2400" dirty="0">
              <a:solidFill>
                <a:srgbClr val="990033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 </a:t>
            </a:r>
            <a:r>
              <a:rPr lang="en-US" altLang="en-US" sz="2400" dirty="0" err="1"/>
              <a:t>dlatego</a:t>
            </a:r>
            <a:r>
              <a:rPr lang="en-US" altLang="en-US" sz="2400" dirty="0"/>
              <a:t> </a:t>
            </a:r>
            <a:r>
              <a:rPr lang="en-US" altLang="en-US" sz="2400" dirty="0" err="1"/>
              <a:t>łączymy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tę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terapię</a:t>
            </a:r>
            <a:r>
              <a:rPr lang="en-US" altLang="en-US" sz="2400" dirty="0"/>
              <a:t> z </a:t>
            </a:r>
            <a:r>
              <a:rPr lang="en-US" altLang="en-US" sz="2400" dirty="0" err="1"/>
              <a:t>tradycyjną</a:t>
            </a:r>
            <a:endParaRPr lang="en-US" altLang="en-US" sz="24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/>
              <a:t>	-  </a:t>
            </a:r>
            <a:r>
              <a:rPr lang="en-US" altLang="en-US" sz="2400" dirty="0">
                <a:solidFill>
                  <a:srgbClr val="990033"/>
                </a:solidFill>
              </a:rPr>
              <a:t>chemo-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lub</a:t>
            </a:r>
            <a:r>
              <a:rPr lang="en-US" altLang="en-US" sz="2400" dirty="0"/>
              <a:t> </a:t>
            </a:r>
            <a:r>
              <a:rPr lang="en-US" altLang="en-US" sz="2400" dirty="0" err="1">
                <a:solidFill>
                  <a:srgbClr val="990033"/>
                </a:solidFill>
              </a:rPr>
              <a:t>radioterapią</a:t>
            </a:r>
            <a:r>
              <a:rPr lang="en-US" altLang="en-US" sz="2400" dirty="0"/>
              <a:t>, … </a:t>
            </a:r>
          </a:p>
        </p:txBody>
      </p:sp>
    </p:spTree>
    <p:extLst>
      <p:ext uri="{BB962C8B-B14F-4D97-AF65-F5344CB8AC3E}">
        <p14:creationId xmlns:p14="http://schemas.microsoft.com/office/powerpoint/2010/main" val="39186228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78882" name="Rectangle 2">
                <a:extLst>
                  <a:ext uri="{FF2B5EF4-FFF2-40B4-BE49-F238E27FC236}">
                    <a16:creationId xmlns:a16="http://schemas.microsoft.com/office/drawing/2014/main" id="{653D4D1E-5D8D-4478-A94B-E9221E52AAFB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33400" y="1524000"/>
                <a:ext cx="8229600" cy="4800600"/>
              </a:xfrm>
              <a:noFill/>
            </p:spPr>
            <p:txBody>
              <a:bodyPr/>
              <a:lstStyle/>
              <a:p>
                <a:pPr eaLnBrk="1" hangingPunct="1">
                  <a:buFontTx/>
                  <a:buNone/>
                  <a:defRPr/>
                </a:pPr>
                <a:r>
                  <a:rPr lang="en-US" sz="2400" dirty="0"/>
                  <a:t>Przy </a:t>
                </a:r>
                <a:r>
                  <a:rPr lang="en-US" sz="2400" dirty="0" err="1"/>
                  <a:t>wolnym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czasie</a:t>
                </a:r>
                <a:r>
                  <a:rPr lang="en-US" sz="2400" dirty="0"/>
                  <a:t>	       </a:t>
                </a:r>
                <a:r>
                  <a:rPr lang="en-US" sz="2400" dirty="0" err="1"/>
                  <a:t>szukamy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sterowania</a:t>
                </a:r>
                <a:r>
                  <a:rPr lang="en-US" sz="2400" dirty="0"/>
                  <a:t>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/>
                  <a:t>które</a:t>
                </a:r>
              </a:p>
              <a:p>
                <a:pPr eaLnBrk="1" hangingPunct="1">
                  <a:buFontTx/>
                  <a:buNone/>
                  <a:defRPr/>
                </a:pPr>
                <a:endParaRPr lang="en-US" sz="2400" dirty="0">
                  <a:solidFill>
                    <a:srgbClr val="00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 eaLnBrk="1" hangingPunct="1">
                  <a:buFontTx/>
                  <a:buNone/>
                  <a:defRPr/>
                </a:pPr>
                <a:r>
                  <a:rPr lang="en-US" sz="2400" dirty="0">
                    <a:solidFill>
                      <a:srgbClr val="00CC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			</a:t>
                </a:r>
                <a:r>
                  <a:rPr lang="en-US" sz="2400" dirty="0" err="1">
                    <a:solidFill>
                      <a:srgbClr val="00CC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minimalizuje</a:t>
                </a:r>
                <a:r>
                  <a:rPr lang="en-US" sz="2400" dirty="0">
                    <a:solidFill>
                      <a:srgbClr val="00CC00"/>
                    </a:solidFill>
                  </a:rPr>
                  <a:t> </a:t>
                </a:r>
                <a:r>
                  <a:rPr lang="en-US" sz="2400" dirty="0">
                    <a:solidFill>
                      <a:srgbClr val="120892"/>
                    </a:solidFill>
                  </a:rPr>
                  <a:t> 	</a:t>
                </a:r>
                <a:endParaRPr lang="en-US" dirty="0">
                  <a:solidFill>
                    <a:srgbClr val="120892"/>
                  </a:solidFill>
                </a:endParaRPr>
              </a:p>
              <a:p>
                <a:pPr eaLnBrk="1" hangingPunct="1">
                  <a:buFontTx/>
                  <a:buNone/>
                  <a:defRPr/>
                </a:pPr>
                <a:endParaRPr lang="en-US" sz="2400" dirty="0"/>
              </a:p>
              <a:p>
                <a:pPr eaLnBrk="1" hangingPunct="1">
                  <a:buFontTx/>
                  <a:buNone/>
                  <a:defRPr/>
                </a:pPr>
                <a:r>
                  <a:rPr lang="en-US" sz="2400" dirty="0" err="1"/>
                  <a:t>przy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ograniczeniu</a:t>
                </a:r>
                <a:r>
                  <a:rPr lang="en-US" sz="2400" dirty="0"/>
                  <a:t>  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28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  <m:e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nary>
                  </m:oMath>
                </a14:m>
                <a:r>
                  <a:rPr lang="en-US" sz="2400" dirty="0"/>
                  <a:t> </a:t>
                </a:r>
              </a:p>
              <a:p>
                <a:pPr eaLnBrk="1" hangingPunct="1">
                  <a:buFontTx/>
                  <a:buNone/>
                  <a:defRPr/>
                </a:pPr>
                <a:r>
                  <a:rPr lang="en-US" sz="2400" dirty="0" err="1"/>
                  <a:t>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spełnionym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układzie</a:t>
                </a:r>
                <a:r>
                  <a:rPr lang="en-US" sz="2400" dirty="0"/>
                  <a:t> </a:t>
                </a:r>
                <a:r>
                  <a:rPr lang="en-US" sz="2400" dirty="0" err="1"/>
                  <a:t>równań</a:t>
                </a:r>
                <a:r>
                  <a:rPr lang="en-US" sz="2400" dirty="0"/>
                  <a:t> (</a:t>
                </a:r>
                <a:r>
                  <a:rPr lang="en-US" sz="2400" dirty="0" err="1"/>
                  <a:t>dynamika</a:t>
                </a:r>
                <a:r>
                  <a:rPr lang="en-US" sz="2400" dirty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378882" name="Rectangle 2">
                <a:extLst>
                  <a:ext uri="{FF2B5EF4-FFF2-40B4-BE49-F238E27FC236}">
                    <a16:creationId xmlns:a16="http://schemas.microsoft.com/office/drawing/2014/main" id="{653D4D1E-5D8D-4478-A94B-E9221E52AA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3400" y="1524000"/>
                <a:ext cx="8229600" cy="4800600"/>
              </a:xfrm>
              <a:blipFill>
                <a:blip r:embed="rId4"/>
                <a:stretch>
                  <a:fillRect l="-1185" t="-8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748" name="Picture 4" descr="txp_fig">
            <a:extLst>
              <a:ext uri="{FF2B5EF4-FFF2-40B4-BE49-F238E27FC236}">
                <a16:creationId xmlns:a16="http://schemas.microsoft.com/office/drawing/2014/main" id="{F697198A-16E1-4806-8A8D-377DED5941F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1617663"/>
            <a:ext cx="3048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Rectangle 7">
            <a:extLst>
              <a:ext uri="{FF2B5EF4-FFF2-40B4-BE49-F238E27FC236}">
                <a16:creationId xmlns:a16="http://schemas.microsoft.com/office/drawing/2014/main" id="{93B71D60-5E48-4187-95C6-C82F1DAE9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1208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BBE0E3"/>
                </a:solidFill>
              </a:rPr>
              <a:t>ZADANIE STEROWANIA OPTYMALNEGO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007A025-5E86-4807-8718-7DCED541D502}"/>
                  </a:ext>
                </a:extLst>
              </p:cNvPr>
              <p:cNvSpPr txBox="1"/>
              <p:nvPr/>
            </p:nvSpPr>
            <p:spPr>
              <a:xfrm>
                <a:off x="827841" y="4687076"/>
                <a:ext cx="6468822" cy="11065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32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func>
                        <m:func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den>
                              </m:f>
                            </m:e>
                          </m:d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</m:e>
                      </m:func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</m:t>
                      </m:r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007A025-5E86-4807-8718-7DCED541D5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841" y="4687076"/>
                <a:ext cx="6468822" cy="1106521"/>
              </a:xfrm>
              <a:prstGeom prst="rect">
                <a:avLst/>
              </a:prstGeom>
              <a:blipFill>
                <a:blip r:embed="rId6"/>
                <a:stretch>
                  <a:fillRect b="-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6986EA9-48E6-42F0-9FD1-B65B3C0D2715}"/>
                  </a:ext>
                </a:extLst>
              </p:cNvPr>
              <p:cNvSpPr txBox="1"/>
              <p:nvPr/>
            </p:nvSpPr>
            <p:spPr>
              <a:xfrm>
                <a:off x="843441" y="5797225"/>
                <a:ext cx="6834307" cy="6764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32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𝑏𝑝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f>
                          <m:fPr>
                            <m:ctrlP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𝐺𝑞𝑢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3200" dirty="0"/>
                  <a:t>    </a:t>
                </a:r>
                <a14:m>
                  <m:oMath xmlns:m="http://schemas.openxmlformats.org/officeDocument/2006/math">
                    <m:r>
                      <a:rPr lang="en-US" sz="3200" b="0" i="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sz="32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32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32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32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32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3200" dirty="0">
                    <a:solidFill>
                      <a:srgbClr val="0000FF"/>
                    </a:solidFill>
                  </a:rPr>
                  <a:t>     </a:t>
                </a:r>
                <a:endParaRPr lang="en-US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6986EA9-48E6-42F0-9FD1-B65B3C0D27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441" y="5797225"/>
                <a:ext cx="6834307" cy="6764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5C56FD2-D2DD-4FAA-8D8E-A2BC8B14D8C1}"/>
                  </a:ext>
                </a:extLst>
              </p:cNvPr>
              <p:cNvSpPr txBox="1"/>
              <p:nvPr/>
            </p:nvSpPr>
            <p:spPr>
              <a:xfrm>
                <a:off x="4419600" y="2350413"/>
                <a:ext cx="91440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5C56FD2-D2DD-4FAA-8D8E-A2BC8B14D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2350413"/>
                <a:ext cx="914400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1639811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78882" name="Rectangle 2">
                <a:extLst>
                  <a:ext uri="{FF2B5EF4-FFF2-40B4-BE49-F238E27FC236}">
                    <a16:creationId xmlns:a16="http://schemas.microsoft.com/office/drawing/2014/main" id="{653D4D1E-5D8D-4478-A94B-E9221E52AAFB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33400" y="1524000"/>
                <a:ext cx="8229600" cy="4800600"/>
              </a:xfrm>
              <a:noFill/>
            </p:spPr>
            <p:txBody>
              <a:bodyPr/>
              <a:lstStyle/>
              <a:p>
                <a:pPr eaLnBrk="1" hangingPunct="1">
                  <a:buFontTx/>
                  <a:buNone/>
                  <a:defRPr/>
                </a:pPr>
                <a:r>
                  <a:rPr lang="en-US" sz="2400" dirty="0"/>
                  <a:t>Przy </a:t>
                </a:r>
                <a:r>
                  <a:rPr lang="en-US" sz="2400" dirty="0" err="1"/>
                  <a:t>wolnym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czasie</a:t>
                </a:r>
                <a:r>
                  <a:rPr lang="en-US" sz="2400" dirty="0"/>
                  <a:t>	       </a:t>
                </a:r>
                <a:r>
                  <a:rPr lang="en-US" sz="2400" dirty="0" err="1"/>
                  <a:t>szukamy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sterowania</a:t>
                </a:r>
                <a:r>
                  <a:rPr lang="en-US" sz="2400" dirty="0"/>
                  <a:t>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/>
                  <a:t>które</a:t>
                </a:r>
              </a:p>
              <a:p>
                <a:pPr eaLnBrk="1" hangingPunct="1">
                  <a:buFontTx/>
                  <a:buNone/>
                  <a:defRPr/>
                </a:pPr>
                <a:endParaRPr lang="en-US" sz="2400" dirty="0">
                  <a:solidFill>
                    <a:srgbClr val="00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 eaLnBrk="1" hangingPunct="1">
                  <a:buFontTx/>
                  <a:buNone/>
                  <a:defRPr/>
                </a:pPr>
                <a:r>
                  <a:rPr lang="en-US" sz="2400" dirty="0">
                    <a:solidFill>
                      <a:srgbClr val="00CC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			</a:t>
                </a:r>
                <a:r>
                  <a:rPr lang="en-US" sz="2400" dirty="0" err="1">
                    <a:solidFill>
                      <a:srgbClr val="00CC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minimalizuje</a:t>
                </a:r>
                <a:r>
                  <a:rPr lang="en-US" sz="2400" dirty="0">
                    <a:solidFill>
                      <a:srgbClr val="00CC00"/>
                    </a:solidFill>
                  </a:rPr>
                  <a:t> </a:t>
                </a:r>
                <a:r>
                  <a:rPr lang="en-US" sz="2400" dirty="0">
                    <a:solidFill>
                      <a:srgbClr val="120892"/>
                    </a:solidFill>
                  </a:rPr>
                  <a:t> 	</a:t>
                </a:r>
                <a:endParaRPr lang="en-US" dirty="0">
                  <a:solidFill>
                    <a:srgbClr val="120892"/>
                  </a:solidFill>
                </a:endParaRPr>
              </a:p>
              <a:p>
                <a:pPr eaLnBrk="1" hangingPunct="1">
                  <a:buFontTx/>
                  <a:buNone/>
                  <a:defRPr/>
                </a:pPr>
                <a:endParaRPr lang="en-US" sz="2400" dirty="0"/>
              </a:p>
              <a:p>
                <a:pPr eaLnBrk="1" hangingPunct="1">
                  <a:buFontTx/>
                  <a:buNone/>
                  <a:defRPr/>
                </a:pPr>
                <a:r>
                  <a:rPr lang="en-US" sz="2400" dirty="0" err="1"/>
                  <a:t>przy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ograniczeniu</a:t>
                </a:r>
                <a:r>
                  <a:rPr lang="en-US" sz="2400" dirty="0"/>
                  <a:t>  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28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  <m:e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nary>
                  </m:oMath>
                </a14:m>
                <a:r>
                  <a:rPr lang="en-US" sz="2400" dirty="0"/>
                  <a:t>  </a:t>
                </a:r>
                <a:r>
                  <a:rPr lang="en-US" sz="2400" dirty="0">
                    <a:solidFill>
                      <a:srgbClr val="FF0000"/>
                    </a:solidFill>
                  </a:rPr>
                  <a:t>i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nary>
                  </m:oMath>
                </a14:m>
                <a:r>
                  <a:rPr lang="en-US" sz="2400" dirty="0"/>
                  <a:t>           </a:t>
                </a:r>
              </a:p>
              <a:p>
                <a:pPr eaLnBrk="1" hangingPunct="1">
                  <a:buFontTx/>
                  <a:buNone/>
                  <a:defRPr/>
                </a:pPr>
                <a:r>
                  <a:rPr lang="en-US" sz="2400" dirty="0" err="1"/>
                  <a:t>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spełnionym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układzie</a:t>
                </a:r>
                <a:r>
                  <a:rPr lang="en-US" sz="2400" dirty="0"/>
                  <a:t> </a:t>
                </a:r>
                <a:r>
                  <a:rPr lang="en-US" sz="2400" dirty="0" err="1"/>
                  <a:t>równań</a:t>
                </a:r>
                <a:r>
                  <a:rPr lang="en-US" sz="2400" dirty="0"/>
                  <a:t> (</a:t>
                </a:r>
                <a:r>
                  <a:rPr lang="en-US" sz="2400" dirty="0" err="1"/>
                  <a:t>dynamika</a:t>
                </a:r>
                <a:r>
                  <a:rPr lang="en-US" sz="2400" dirty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378882" name="Rectangle 2">
                <a:extLst>
                  <a:ext uri="{FF2B5EF4-FFF2-40B4-BE49-F238E27FC236}">
                    <a16:creationId xmlns:a16="http://schemas.microsoft.com/office/drawing/2014/main" id="{653D4D1E-5D8D-4478-A94B-E9221E52AA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3400" y="1524000"/>
                <a:ext cx="8229600" cy="4800600"/>
              </a:xfrm>
              <a:blipFill>
                <a:blip r:embed="rId4"/>
                <a:stretch>
                  <a:fillRect l="-1185" t="-8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748" name="Picture 4" descr="txp_fig">
            <a:extLst>
              <a:ext uri="{FF2B5EF4-FFF2-40B4-BE49-F238E27FC236}">
                <a16:creationId xmlns:a16="http://schemas.microsoft.com/office/drawing/2014/main" id="{F697198A-16E1-4806-8A8D-377DED5941F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1617663"/>
            <a:ext cx="3048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Rectangle 7">
            <a:extLst>
              <a:ext uri="{FF2B5EF4-FFF2-40B4-BE49-F238E27FC236}">
                <a16:creationId xmlns:a16="http://schemas.microsoft.com/office/drawing/2014/main" id="{93B71D60-5E48-4187-95C6-C82F1DAE9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1208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BBE0E3"/>
                </a:solidFill>
              </a:rPr>
              <a:t>ZADANIE STEROWANIA OPTYMALNEGO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007A025-5E86-4807-8718-7DCED541D502}"/>
                  </a:ext>
                </a:extLst>
              </p:cNvPr>
              <p:cNvSpPr txBox="1"/>
              <p:nvPr/>
            </p:nvSpPr>
            <p:spPr>
              <a:xfrm>
                <a:off x="827841" y="4687076"/>
                <a:ext cx="7630358" cy="11065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32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func>
                        <m:func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den>
                              </m:f>
                            </m:e>
                          </m:d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𝑝𝑣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</m:e>
                      </m:func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</m:t>
                      </m:r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007A025-5E86-4807-8718-7DCED541D5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841" y="4687076"/>
                <a:ext cx="7630358" cy="1106521"/>
              </a:xfrm>
              <a:prstGeom prst="rect">
                <a:avLst/>
              </a:prstGeom>
              <a:blipFill>
                <a:blip r:embed="rId6"/>
                <a:stretch>
                  <a:fillRect b="-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6986EA9-48E6-42F0-9FD1-B65B3C0D2715}"/>
                  </a:ext>
                </a:extLst>
              </p:cNvPr>
              <p:cNvSpPr txBox="1"/>
              <p:nvPr/>
            </p:nvSpPr>
            <p:spPr>
              <a:xfrm>
                <a:off x="843441" y="5797225"/>
                <a:ext cx="8083495" cy="6764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32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𝑏𝑝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f>
                          <m:fPr>
                            <m:ctrlP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𝐺𝑞𝑢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𝑞𝑣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3200" dirty="0"/>
                  <a:t>    </a:t>
                </a:r>
                <a14:m>
                  <m:oMath xmlns:m="http://schemas.openxmlformats.org/officeDocument/2006/math">
                    <m:r>
                      <a:rPr lang="en-US" sz="3200" b="0" i="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32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sz="32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32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32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32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32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3200" dirty="0">
                    <a:solidFill>
                      <a:srgbClr val="0000FF"/>
                    </a:solidFill>
                  </a:rPr>
                  <a:t>     </a:t>
                </a:r>
                <a:endParaRPr lang="en-US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6986EA9-48E6-42F0-9FD1-B65B3C0D27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441" y="5797225"/>
                <a:ext cx="8083495" cy="6764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5C56FD2-D2DD-4FAA-8D8E-A2BC8B14D8C1}"/>
                  </a:ext>
                </a:extLst>
              </p:cNvPr>
              <p:cNvSpPr txBox="1"/>
              <p:nvPr/>
            </p:nvSpPr>
            <p:spPr>
              <a:xfrm>
                <a:off x="4419600" y="2350413"/>
                <a:ext cx="91440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5C56FD2-D2DD-4FAA-8D8E-A2BC8B14D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2350413"/>
                <a:ext cx="914400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170433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085E45AF-2B6E-41E8-A17D-929AE13B0E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00400" y="0"/>
            <a:ext cx="5943600" cy="1143000"/>
          </a:xfrm>
          <a:solidFill>
            <a:srgbClr val="120892"/>
          </a:solidFill>
        </p:spPr>
        <p:txBody>
          <a:bodyPr/>
          <a:lstStyle/>
          <a:p>
            <a:pPr eaLnBrk="1" hangingPunct="1"/>
            <a:r>
              <a:rPr lang="en-US" altLang="en-US" sz="2800">
                <a:solidFill>
                  <a:schemeClr val="accent1"/>
                </a:solidFill>
              </a:rPr>
              <a:t>INNE ZASTOSOWANIA</a:t>
            </a:r>
          </a:p>
        </p:txBody>
      </p:sp>
      <p:pic>
        <p:nvPicPr>
          <p:cNvPr id="9219" name="Picture 7" descr="CA3 Airbus ">
            <a:extLst>
              <a:ext uri="{FF2B5EF4-FFF2-40B4-BE49-F238E27FC236}">
                <a16:creationId xmlns:a16="http://schemas.microsoft.com/office/drawing/2014/main" id="{669AC309-6746-4522-995A-2F9DECE62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5791200" cy="404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1">
            <a:extLst>
              <a:ext uri="{FF2B5EF4-FFF2-40B4-BE49-F238E27FC236}">
                <a16:creationId xmlns:a16="http://schemas.microsoft.com/office/drawing/2014/main" id="{F2532439-5B24-4AED-B6B9-99E5FFC6F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6096000"/>
            <a:ext cx="5257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</a:rPr>
              <a:t>LOTNICTWO  (AUTOPILOT)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2A08C8C5-52B0-4B94-A718-775C20428A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1143000"/>
          </a:xfrm>
          <a:solidFill>
            <a:srgbClr val="120892"/>
          </a:solidFill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1"/>
                </a:solidFill>
              </a:rPr>
              <a:t>W JAKIEJ KOLEJNOŚCI ?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F37C7FDF-494D-49B9-914B-683B96E998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err="1"/>
              <a:t>chemoterpia</a:t>
            </a:r>
            <a:r>
              <a:rPr lang="en-US" altLang="en-US" dirty="0"/>
              <a:t> </a:t>
            </a:r>
            <a:r>
              <a:rPr lang="en-US" altLang="en-US" dirty="0" err="1"/>
              <a:t>potrzebuje</a:t>
            </a:r>
            <a:r>
              <a:rPr lang="en-US" altLang="en-US" dirty="0"/>
              <a:t> </a:t>
            </a:r>
            <a:r>
              <a:rPr lang="en-US" altLang="en-US" dirty="0" err="1"/>
              <a:t>naczyń</a:t>
            </a:r>
            <a:r>
              <a:rPr lang="en-US" altLang="en-US" dirty="0"/>
              <a:t> </a:t>
            </a:r>
            <a:r>
              <a:rPr lang="en-US" altLang="en-US" dirty="0" err="1"/>
              <a:t>krwionośnych</a:t>
            </a:r>
            <a:r>
              <a:rPr lang="en-US" altLang="en-US" dirty="0"/>
              <a:t> do </a:t>
            </a:r>
            <a:r>
              <a:rPr lang="en-US" altLang="en-US" dirty="0" err="1"/>
              <a:t>dostarczenia</a:t>
            </a:r>
            <a:r>
              <a:rPr lang="en-US" altLang="en-US" dirty="0"/>
              <a:t> </a:t>
            </a:r>
            <a:r>
              <a:rPr lang="en-US" altLang="en-US" dirty="0" err="1"/>
              <a:t>leku</a:t>
            </a:r>
            <a:endParaRPr lang="en-US" alt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2A08C8C5-52B0-4B94-A718-775C20428A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1143000"/>
          </a:xfrm>
          <a:solidFill>
            <a:srgbClr val="120892"/>
          </a:solidFill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1"/>
                </a:solidFill>
              </a:rPr>
              <a:t>W JAKIEJ KOLEJNOŚCI ?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F37C7FDF-494D-49B9-914B-683B96E998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err="1"/>
              <a:t>chemoterpia</a:t>
            </a:r>
            <a:r>
              <a:rPr lang="en-US" altLang="en-US" dirty="0"/>
              <a:t> </a:t>
            </a:r>
            <a:r>
              <a:rPr lang="en-US" altLang="en-US" dirty="0" err="1"/>
              <a:t>potrzebuje</a:t>
            </a:r>
            <a:r>
              <a:rPr lang="en-US" altLang="en-US" dirty="0"/>
              <a:t> </a:t>
            </a:r>
            <a:r>
              <a:rPr lang="en-US" altLang="en-US" dirty="0" err="1"/>
              <a:t>naczyń</a:t>
            </a:r>
            <a:r>
              <a:rPr lang="en-US" altLang="en-US" dirty="0"/>
              <a:t> </a:t>
            </a:r>
            <a:r>
              <a:rPr lang="en-US" altLang="en-US" dirty="0" err="1"/>
              <a:t>krwionośnych</a:t>
            </a:r>
            <a:r>
              <a:rPr lang="en-US" altLang="en-US" dirty="0"/>
              <a:t> do </a:t>
            </a:r>
            <a:r>
              <a:rPr lang="en-US" altLang="en-US" dirty="0" err="1"/>
              <a:t>dostarczenia</a:t>
            </a:r>
            <a:r>
              <a:rPr lang="en-US" altLang="en-US" dirty="0"/>
              <a:t> </a:t>
            </a:r>
            <a:r>
              <a:rPr lang="en-US" altLang="en-US" dirty="0" err="1"/>
              <a:t>leku</a:t>
            </a:r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 err="1"/>
              <a:t>antyangiogeneza</a:t>
            </a:r>
            <a:r>
              <a:rPr lang="en-US" altLang="en-US" dirty="0"/>
              <a:t> </a:t>
            </a:r>
            <a:r>
              <a:rPr lang="en-US" altLang="en-US" dirty="0" err="1"/>
              <a:t>niszczy</a:t>
            </a:r>
            <a:r>
              <a:rPr lang="en-US" altLang="en-US" dirty="0"/>
              <a:t> </a:t>
            </a:r>
            <a:r>
              <a:rPr lang="en-US" altLang="en-US" dirty="0" err="1"/>
              <a:t>naczynia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136123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2A08C8C5-52B0-4B94-A718-775C20428A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1143000"/>
          </a:xfrm>
          <a:solidFill>
            <a:srgbClr val="120892"/>
          </a:solidFill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1"/>
                </a:solidFill>
              </a:rPr>
              <a:t>W JAKIEJ KOLEJNOŚCI ?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F37C7FDF-494D-49B9-914B-683B96E998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err="1"/>
              <a:t>chemoterpia</a:t>
            </a:r>
            <a:r>
              <a:rPr lang="en-US" altLang="en-US" dirty="0"/>
              <a:t> </a:t>
            </a:r>
            <a:r>
              <a:rPr lang="en-US" altLang="en-US" dirty="0" err="1"/>
              <a:t>potrzebuje</a:t>
            </a:r>
            <a:r>
              <a:rPr lang="en-US" altLang="en-US" dirty="0"/>
              <a:t> </a:t>
            </a:r>
            <a:r>
              <a:rPr lang="en-US" altLang="en-US" dirty="0" err="1"/>
              <a:t>naczyń</a:t>
            </a:r>
            <a:r>
              <a:rPr lang="en-US" altLang="en-US" dirty="0"/>
              <a:t> </a:t>
            </a:r>
            <a:r>
              <a:rPr lang="en-US" altLang="en-US" dirty="0" err="1"/>
              <a:t>krwionośnych</a:t>
            </a:r>
            <a:r>
              <a:rPr lang="en-US" altLang="en-US" dirty="0"/>
              <a:t> do </a:t>
            </a:r>
            <a:r>
              <a:rPr lang="en-US" altLang="en-US" dirty="0" err="1"/>
              <a:t>dostarczenia</a:t>
            </a:r>
            <a:r>
              <a:rPr lang="en-US" altLang="en-US" dirty="0"/>
              <a:t> </a:t>
            </a:r>
            <a:r>
              <a:rPr lang="en-US" altLang="en-US" dirty="0" err="1"/>
              <a:t>leku</a:t>
            </a:r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 err="1"/>
              <a:t>antyangiogeneza</a:t>
            </a:r>
            <a:r>
              <a:rPr lang="en-US" altLang="en-US" dirty="0"/>
              <a:t> </a:t>
            </a:r>
            <a:r>
              <a:rPr lang="en-US" altLang="en-US" dirty="0" err="1"/>
              <a:t>niszczy</a:t>
            </a:r>
            <a:r>
              <a:rPr lang="en-US" altLang="en-US" dirty="0"/>
              <a:t> </a:t>
            </a:r>
            <a:r>
              <a:rPr lang="en-US" altLang="en-US" dirty="0" err="1"/>
              <a:t>naczynia</a:t>
            </a:r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>
                <a:solidFill>
                  <a:srgbClr val="006600"/>
                </a:solidFill>
              </a:rPr>
              <a:t>od </a:t>
            </a:r>
            <a:r>
              <a:rPr lang="en-US" altLang="en-US" dirty="0" err="1">
                <a:solidFill>
                  <a:srgbClr val="006600"/>
                </a:solidFill>
              </a:rPr>
              <a:t>czego</a:t>
            </a:r>
            <a:r>
              <a:rPr lang="en-US" altLang="en-US" dirty="0">
                <a:solidFill>
                  <a:srgbClr val="006600"/>
                </a:solidFill>
              </a:rPr>
              <a:t> </a:t>
            </a:r>
            <a:r>
              <a:rPr lang="en-US" altLang="en-US" dirty="0" err="1">
                <a:solidFill>
                  <a:srgbClr val="006600"/>
                </a:solidFill>
              </a:rPr>
              <a:t>należy</a:t>
            </a:r>
            <a:r>
              <a:rPr lang="en-US" altLang="en-US" dirty="0">
                <a:solidFill>
                  <a:srgbClr val="006600"/>
                </a:solidFill>
              </a:rPr>
              <a:t> </a:t>
            </a:r>
            <a:r>
              <a:rPr lang="en-US" altLang="en-US" dirty="0" err="1">
                <a:solidFill>
                  <a:srgbClr val="006600"/>
                </a:solidFill>
              </a:rPr>
              <a:t>zacząć</a:t>
            </a:r>
            <a:r>
              <a:rPr lang="en-US" altLang="en-US" dirty="0">
                <a:solidFill>
                  <a:srgbClr val="006600"/>
                </a:solidFill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1622093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2">
            <a:extLst>
              <a:ext uri="{FF2B5EF4-FFF2-40B4-BE49-F238E27FC236}">
                <a16:creationId xmlns:a16="http://schemas.microsoft.com/office/drawing/2014/main" id="{C0B10194-4666-4669-AA98-A639ED2B970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47650" y="0"/>
            <a:ext cx="8915400" cy="990600"/>
          </a:xfrm>
          <a:solidFill>
            <a:srgbClr val="000099"/>
          </a:solidFill>
        </p:spPr>
        <p:txBody>
          <a:bodyPr/>
          <a:lstStyle/>
          <a:p>
            <a:pPr eaLnBrk="1" hangingPunct="1"/>
            <a:r>
              <a:rPr lang="en-US" altLang="en-US" sz="3200" dirty="0">
                <a:solidFill>
                  <a:schemeClr val="accent1"/>
                </a:solidFill>
              </a:rPr>
              <a:t>TERAPIA MATEMATYCZNIE OPTYMALNA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18DD2A4-501D-FDB2-B11A-3280508B4F1F}"/>
              </a:ext>
            </a:extLst>
          </p:cNvPr>
          <p:cNvGrpSpPr/>
          <p:nvPr/>
        </p:nvGrpSpPr>
        <p:grpSpPr>
          <a:xfrm>
            <a:off x="990600" y="1619250"/>
            <a:ext cx="6934200" cy="3505200"/>
            <a:chOff x="1143000" y="1181100"/>
            <a:chExt cx="6934200" cy="3505200"/>
          </a:xfrm>
        </p:grpSpPr>
        <p:pic>
          <p:nvPicPr>
            <p:cNvPr id="49155" name="Picture 11" descr="uvzmax=60">
              <a:extLst>
                <a:ext uri="{FF2B5EF4-FFF2-40B4-BE49-F238E27FC236}">
                  <a16:creationId xmlns:a16="http://schemas.microsoft.com/office/drawing/2014/main" id="{D83858EB-BB62-4FDA-8D4E-862200B401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857500" y="-533400"/>
              <a:ext cx="3505200" cy="693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CE92CED1-5E83-DD09-D38D-91E67AABAEE3}"/>
                </a:ext>
              </a:extLst>
            </p:cNvPr>
            <p:cNvCxnSpPr/>
            <p:nvPr/>
          </p:nvCxnSpPr>
          <p:spPr>
            <a:xfrm>
              <a:off x="2057400" y="4114800"/>
              <a:ext cx="2667000" cy="0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CF4F0E3-C5A4-5C4F-884D-4772421A39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24400" y="1447800"/>
              <a:ext cx="2362200" cy="0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3B698E2-55D2-1D6E-E0A4-00EA95A8B051}"/>
              </a:ext>
            </a:extLst>
          </p:cNvPr>
          <p:cNvSpPr txBox="1"/>
          <p:nvPr/>
        </p:nvSpPr>
        <p:spPr>
          <a:xfrm>
            <a:off x="1143000" y="5657850"/>
            <a:ext cx="3467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u - </a:t>
            </a:r>
            <a:r>
              <a:rPr lang="en-US" sz="2400" dirty="0" err="1">
                <a:solidFill>
                  <a:srgbClr val="FF0000"/>
                </a:solidFill>
              </a:rPr>
              <a:t>antyangiogeneza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0896BD-CE5B-1ADE-F96D-D9609063D07A}"/>
              </a:ext>
            </a:extLst>
          </p:cNvPr>
          <p:cNvSpPr txBox="1"/>
          <p:nvPr/>
        </p:nvSpPr>
        <p:spPr>
          <a:xfrm>
            <a:off x="5029200" y="56769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v - </a:t>
            </a:r>
            <a:r>
              <a:rPr lang="en-US" sz="2400" dirty="0" err="1">
                <a:solidFill>
                  <a:srgbClr val="0000FF"/>
                </a:solidFill>
              </a:rPr>
              <a:t>chemoterapia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5D54D568-D721-4456-9C6F-2602E3A270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0"/>
            <a:ext cx="7010400" cy="1066800"/>
          </a:xfrm>
          <a:solidFill>
            <a:srgbClr val="000099"/>
          </a:solidFill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1"/>
                </a:solidFill>
              </a:rPr>
              <a:t>MEDYCZNIE - “Pruning”</a:t>
            </a:r>
          </a:p>
        </p:txBody>
      </p:sp>
      <p:sp>
        <p:nvSpPr>
          <p:cNvPr id="399363" name="Rectangle 3">
            <a:extLst>
              <a:ext uri="{FF2B5EF4-FFF2-40B4-BE49-F238E27FC236}">
                <a16:creationId xmlns:a16="http://schemas.microsoft.com/office/drawing/2014/main" id="{4F9152BA-FA91-496E-84C3-78BEF0B69D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610600" cy="42672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2800" dirty="0">
                <a:solidFill>
                  <a:schemeClr val="hlink"/>
                </a:solidFill>
              </a:rPr>
              <a:t>Rakesh Jain, Steele Lab, Harvard Medical School,</a:t>
            </a:r>
            <a:r>
              <a:rPr lang="en-US" sz="2800" dirty="0"/>
              <a:t> </a:t>
            </a:r>
          </a:p>
          <a:p>
            <a:pPr eaLnBrk="1" hangingPunct="1">
              <a:buFontTx/>
              <a:buNone/>
              <a:defRPr/>
            </a:pPr>
            <a:r>
              <a:rPr lang="en-US" sz="2800" dirty="0"/>
              <a:t>	</a:t>
            </a:r>
          </a:p>
          <a:p>
            <a:pPr eaLnBrk="1" hangingPunct="1">
              <a:buFontTx/>
              <a:buNone/>
              <a:defRPr/>
            </a:pPr>
            <a:r>
              <a:rPr lang="en-US" sz="2800" dirty="0"/>
              <a:t>	</a:t>
            </a:r>
            <a:r>
              <a:rPr lang="en-US" sz="2800" dirty="0" err="1"/>
              <a:t>wstępny</a:t>
            </a:r>
            <a:r>
              <a:rPr lang="en-US" sz="2800" dirty="0"/>
              <a:t> process </a:t>
            </a:r>
            <a:r>
              <a:rPr lang="en-US" sz="2800" dirty="0" err="1"/>
              <a:t>antyangiogenezy</a:t>
            </a:r>
            <a:r>
              <a:rPr lang="en-US" sz="2800" dirty="0"/>
              <a:t> (</a:t>
            </a:r>
            <a:r>
              <a:rPr lang="en-US" sz="2800" dirty="0">
                <a:solidFill>
                  <a:srgbClr val="006600"/>
                </a:solidFill>
              </a:rPr>
              <a:t>“pruning”</a:t>
            </a:r>
            <a:r>
              <a:rPr lang="en-US" sz="2800" dirty="0"/>
              <a:t>)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/>
              <a:t>niszczy</a:t>
            </a:r>
            <a:r>
              <a:rPr lang="en-US" sz="2800" dirty="0"/>
              <a:t> </a:t>
            </a:r>
            <a:r>
              <a:rPr lang="en-US" sz="2800" dirty="0" err="1"/>
              <a:t>słabe</a:t>
            </a:r>
            <a:r>
              <a:rPr lang="en-US" sz="2800" dirty="0"/>
              <a:t> </a:t>
            </a:r>
            <a:r>
              <a:rPr lang="en-US" sz="2800" dirty="0" err="1"/>
              <a:t>naczynia</a:t>
            </a:r>
            <a:r>
              <a:rPr lang="en-US" sz="2800" dirty="0"/>
              <a:t> </a:t>
            </a:r>
            <a:r>
              <a:rPr lang="en-US" sz="2800" dirty="0" err="1"/>
              <a:t>wzmacniając</a:t>
            </a:r>
            <a:r>
              <a:rPr lang="en-US" sz="2800" dirty="0"/>
              <a:t> system </a:t>
            </a:r>
            <a:r>
              <a:rPr lang="en-US" sz="2800" dirty="0" err="1"/>
              <a:t>krwionośny</a:t>
            </a:r>
            <a:endParaRPr lang="en-US" sz="2800" dirty="0"/>
          </a:p>
          <a:p>
            <a:pPr eaLnBrk="1" hangingPunct="1">
              <a:buFontTx/>
              <a:buNone/>
              <a:defRPr/>
            </a:pPr>
            <a:r>
              <a:rPr lang="en-US" sz="2800" dirty="0"/>
              <a:t>	</a:t>
            </a:r>
          </a:p>
          <a:p>
            <a:pPr eaLnBrk="1" hangingPunct="1">
              <a:buFontTx/>
              <a:buNone/>
              <a:defRPr/>
            </a:pPr>
            <a:r>
              <a:rPr lang="en-US" sz="2800" dirty="0"/>
              <a:t>            </a:t>
            </a:r>
            <a:r>
              <a:rPr lang="en-US" sz="2800" dirty="0" err="1"/>
              <a:t>istnieje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006600"/>
                </a:solidFill>
              </a:rPr>
              <a:t>“</a:t>
            </a:r>
            <a:r>
              <a:rPr lang="en-US" sz="2800" dirty="0" err="1">
                <a:solidFill>
                  <a:srgbClr val="006600"/>
                </a:solidFill>
              </a:rPr>
              <a:t>okno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terapeutyczne</a:t>
            </a:r>
            <a:r>
              <a:rPr lang="en-US" sz="2800" dirty="0">
                <a:solidFill>
                  <a:srgbClr val="006600"/>
                </a:solidFill>
              </a:rPr>
              <a:t>” </a:t>
            </a:r>
            <a:r>
              <a:rPr lang="en-US" sz="2800" dirty="0" err="1"/>
              <a:t>jako</a:t>
            </a:r>
            <a:r>
              <a:rPr lang="en-US" sz="2800" dirty="0"/>
              <a:t> </a:t>
            </a:r>
            <a:r>
              <a:rPr lang="en-US" sz="2800" dirty="0" err="1"/>
              <a:t>optymalne</a:t>
            </a:r>
            <a:r>
              <a:rPr lang="en-US" sz="2800" dirty="0"/>
              <a:t>   </a:t>
            </a:r>
            <a:r>
              <a:rPr lang="en-US" sz="2800" dirty="0" err="1"/>
              <a:t>czas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rozpoczęcie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FF0000"/>
                </a:solidFill>
              </a:rPr>
              <a:t>chemoterapii</a:t>
            </a:r>
            <a:endParaRPr lang="en-US" sz="2800" dirty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n-US" sz="2800" dirty="0"/>
              <a:t>      </a:t>
            </a:r>
          </a:p>
        </p:txBody>
      </p:sp>
      <p:sp>
        <p:nvSpPr>
          <p:cNvPr id="51204" name="AutoShape 4">
            <a:extLst>
              <a:ext uri="{FF2B5EF4-FFF2-40B4-BE49-F238E27FC236}">
                <a16:creationId xmlns:a16="http://schemas.microsoft.com/office/drawing/2014/main" id="{E83FA158-56EF-4936-8746-CEB9E2F57DA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38200" y="4343400"/>
            <a:ext cx="533400" cy="228600"/>
          </a:xfrm>
          <a:prstGeom prst="rightArrow">
            <a:avLst>
              <a:gd name="adj1" fmla="val 50000"/>
              <a:gd name="adj2" fmla="val 87500"/>
            </a:avLst>
          </a:prstGeom>
          <a:solidFill>
            <a:srgbClr val="990033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5">
            <a:extLst>
              <a:ext uri="{FF2B5EF4-FFF2-40B4-BE49-F238E27FC236}">
                <a16:creationId xmlns:a16="http://schemas.microsoft.com/office/drawing/2014/main" id="{60BA23DB-A6B1-45D9-83F1-34BBB56DB814}"/>
              </a:ext>
            </a:extLst>
          </p:cNvPr>
          <p:cNvSpPr txBox="1">
            <a:spLocks/>
          </p:cNvSpPr>
          <p:nvPr/>
        </p:nvSpPr>
        <p:spPr bwMode="auto">
          <a:xfrm>
            <a:off x="5784850" y="611560"/>
            <a:ext cx="3048000" cy="2016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pl-PL" sz="4100" b="1" kern="1200" dirty="0">
                <a:solidFill>
                  <a:srgbClr val="0000FF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Dziękuj</a:t>
            </a:r>
            <a:r>
              <a:rPr lang="en-US" sz="4100" b="1" dirty="0">
                <a:solidFill>
                  <a:srgbClr val="0000FF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ę</a:t>
            </a:r>
            <a:br>
              <a:rPr lang="pl-PL" sz="4100" b="1" kern="1200" dirty="0">
                <a:solidFill>
                  <a:srgbClr val="0000FF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pl-PL" sz="4100" b="1" kern="1200" dirty="0">
                <a:solidFill>
                  <a:srgbClr val="0000FF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za</a:t>
            </a:r>
            <a:r>
              <a:rPr lang="en-US" sz="4100" b="1" kern="1200" dirty="0">
                <a:solidFill>
                  <a:srgbClr val="0000FF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pl-PL" sz="4100" b="1" kern="1200" dirty="0">
                <a:solidFill>
                  <a:srgbClr val="0000FF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uwagę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87C0997-E6A1-10AB-B0C5-58D675235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228600"/>
            <a:ext cx="4195762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89F26F0C-032A-DE12-983D-9C474DC5C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63" y="3581400"/>
            <a:ext cx="4603687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39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F842D518-FD79-42A9-8E7C-2EC4A56348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00400" y="0"/>
            <a:ext cx="5943600" cy="1143000"/>
          </a:xfrm>
          <a:solidFill>
            <a:srgbClr val="120892"/>
          </a:solidFill>
        </p:spPr>
        <p:txBody>
          <a:bodyPr/>
          <a:lstStyle/>
          <a:p>
            <a:pPr eaLnBrk="1" hangingPunct="1"/>
            <a:r>
              <a:rPr lang="en-US" altLang="en-US" sz="2800">
                <a:solidFill>
                  <a:schemeClr val="accent1"/>
                </a:solidFill>
              </a:rPr>
              <a:t>INNE ZASTOSOWANIA</a:t>
            </a:r>
          </a:p>
        </p:txBody>
      </p:sp>
      <p:pic>
        <p:nvPicPr>
          <p:cNvPr id="10243" name="Picture 7" descr="CA3 Airbus ">
            <a:extLst>
              <a:ext uri="{FF2B5EF4-FFF2-40B4-BE49-F238E27FC236}">
                <a16:creationId xmlns:a16="http://schemas.microsoft.com/office/drawing/2014/main" id="{96050562-D947-4DBC-8B53-3D339CB56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90650"/>
            <a:ext cx="3048000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11D019A-5528-4159-B90D-D53359050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209800"/>
            <a:ext cx="4572000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Box 1">
            <a:extLst>
              <a:ext uri="{FF2B5EF4-FFF2-40B4-BE49-F238E27FC236}">
                <a16:creationId xmlns:a16="http://schemas.microsoft.com/office/drawing/2014/main" id="{755F9E55-B56E-4924-9AD2-33847F22F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997575"/>
            <a:ext cx="3657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</a:rPr>
              <a:t>FINANSE, INVESTYCJE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DBF5CE96-50B6-4866-93B9-D9AB284A15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00400" y="0"/>
            <a:ext cx="5943600" cy="1143000"/>
          </a:xfrm>
          <a:solidFill>
            <a:srgbClr val="120892"/>
          </a:solidFill>
        </p:spPr>
        <p:txBody>
          <a:bodyPr/>
          <a:lstStyle/>
          <a:p>
            <a:pPr eaLnBrk="1" hangingPunct="1"/>
            <a:r>
              <a:rPr lang="en-US" altLang="en-US" sz="2800">
                <a:solidFill>
                  <a:schemeClr val="accent1"/>
                </a:solidFill>
              </a:rPr>
              <a:t>INNE ZASTOSOWANIA</a:t>
            </a:r>
          </a:p>
        </p:txBody>
      </p:sp>
      <p:pic>
        <p:nvPicPr>
          <p:cNvPr id="11267" name="Picture 7" descr="CA3 Airbus ">
            <a:extLst>
              <a:ext uri="{FF2B5EF4-FFF2-40B4-BE49-F238E27FC236}">
                <a16:creationId xmlns:a16="http://schemas.microsoft.com/office/drawing/2014/main" id="{A091EEA4-59C0-4410-AB5C-BC05BE53E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3048000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14C9966C-81D2-444A-A2D1-ED435F05E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470150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A pile of pills&#10;&#10;Description automatically generated with low confidence">
            <a:extLst>
              <a:ext uri="{FF2B5EF4-FFF2-40B4-BE49-F238E27FC236}">
                <a16:creationId xmlns:a16="http://schemas.microsoft.com/office/drawing/2014/main" id="{8A630FDB-00E3-43AC-A15D-3D03DA833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3429000"/>
            <a:ext cx="5295900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Box 6">
            <a:extLst>
              <a:ext uri="{FF2B5EF4-FFF2-40B4-BE49-F238E27FC236}">
                <a16:creationId xmlns:a16="http://schemas.microsoft.com/office/drawing/2014/main" id="{35F922F6-D4C6-4344-8BE0-27D2346F7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645150"/>
            <a:ext cx="3200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</a:rPr>
              <a:t>MEDYCYNA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5A658BE6-077B-422F-8D4B-D1ADF1C7B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0"/>
            <a:ext cx="8229600" cy="838200"/>
          </a:xfrm>
          <a:prstGeom prst="rect">
            <a:avLst/>
          </a:prstGeom>
          <a:solidFill>
            <a:srgbClr val="1208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accent1"/>
                </a:solidFill>
              </a:rPr>
              <a:t>MEDYCYNA – DAWKOWANIE LEKÓW</a:t>
            </a:r>
          </a:p>
        </p:txBody>
      </p:sp>
      <p:sp>
        <p:nvSpPr>
          <p:cNvPr id="5123" name="Text Box 5">
            <a:extLst>
              <a:ext uri="{FF2B5EF4-FFF2-40B4-BE49-F238E27FC236}">
                <a16:creationId xmlns:a16="http://schemas.microsoft.com/office/drawing/2014/main" id="{9CE232DF-DA61-4048-BBBD-F7DF76219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19200"/>
            <a:ext cx="7972425" cy="343170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GŁÓWNE PYTANIA</a:t>
            </a:r>
            <a:endParaRPr lang="en-US" sz="12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ILE ?                 			(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dawka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JAK CZĘSTO?                	(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czas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W JAKIEJ KOLEJNOŚCI? 	   							(w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terapii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łączonej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US" b="1" dirty="0"/>
          </a:p>
        </p:txBody>
      </p:sp>
      <p:sp>
        <p:nvSpPr>
          <p:cNvPr id="12292" name="TextBox 1">
            <a:extLst>
              <a:ext uri="{FF2B5EF4-FFF2-40B4-BE49-F238E27FC236}">
                <a16:creationId xmlns:a16="http://schemas.microsoft.com/office/drawing/2014/main" id="{5D4FF7E8-EEF4-4E08-8759-381F5FA13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181600"/>
            <a:ext cx="777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“WIĘCEJ TO NIEKONIECZNIE LEPIEJ”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C629B22-A364-4595-8B71-90EC55CE8070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0" y="2743200"/>
            <a:ext cx="5105400" cy="1295400"/>
          </a:xfrm>
          <a:prstGeom prst="rect">
            <a:avLst/>
          </a:prstGeom>
          <a:solidFill>
            <a:srgbClr val="120892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sz="2800" kern="0" dirty="0">
              <a:solidFill>
                <a:schemeClr val="accent1"/>
              </a:solidFill>
            </a:endParaRPr>
          </a:p>
          <a:p>
            <a:pPr eaLnBrk="1" hangingPunct="1">
              <a:defRPr/>
            </a:pPr>
            <a:r>
              <a:rPr lang="en-US" altLang="en-US" sz="2800" kern="0" dirty="0">
                <a:solidFill>
                  <a:schemeClr val="accent1"/>
                </a:solidFill>
              </a:rPr>
              <a:t>FAZY  ROZWOJU  GUZA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article}&#10;\pagestyle{empty}&#10;\newcommand{\R}{{\rm I \kern-2pt R}}&#10;&#10;\usepackage{color}&#10;\begin{document}&#10;&#10;\color{blue}&#10;&#10;\end{document}&#10;"/>
  <p:tag name="TEX2PS" val="latex $(base).tex; dvips -D $(res) -E -o $(base).ps $(base).dvi"/>
  <p:tag name="TEX2PSBATCH" val="latex --interaction=nonstopmode $(base).tex; dvips -D $(res) -E -o $(base).ps $(base).dvi"/>
  <p:tag name="DEFAULTBITMAP" val="png256"/>
  <p:tag name="DEFAULTBLEND" val="False"/>
  <p:tag name="DEFAULTTRANSPARENT" val="True"/>
  <p:tag name="DEFAULTWORKAROUNDTRANSPARENCYBUG" val="False"/>
  <p:tag name="DEFAULTRESOLUTION" val="600"/>
  <p:tag name="DEFAULTMAGNIFICATION" val="2"/>
  <p:tag name="DEFAULTFONTSIZE" val="9"/>
  <p:tag name="DEFAULTWIDTH" val="348"/>
  <p:tag name="DEFAULTHEIGHT" val="55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pagestyle{empty}&#10;\usepackage{color}&#10;\begin{document}&#10;{\color{magenta}&#10;&#10;&#10;$d=0.00873 $&#10;&#10;&#10;&#10;}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348"/>
  <p:tag name="BOXHEIGHT" val="434"/>
  <p:tag name="BOXFONT" val="9"/>
  <p:tag name="BOXWRAP" val="False"/>
  <p:tag name="WORKAROUNDTRANSPARENCYBUG" val="False"/>
  <p:tag name="BITMAPFORMAT" val="png256"/>
  <p:tag name="DEBUGINTERACTIVE" val="True"/>
  <p:tag name="ORIGWIDTH" val="51"/>
  <p:tag name="PICTUREFILESIZE" val="203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pagestyle{empty}&#10;\usepackage{color}&#10;\begin{document}&#10;{\color{magenta}&#10;&#10;&#10;$G=0.15$ &#10;&#10;}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348"/>
  <p:tag name="BOXHEIGHT" val="560"/>
  <p:tag name="BOXFONT" val="9"/>
  <p:tag name="BOXWRAP" val="False"/>
  <p:tag name="WORKAROUNDTRANSPARENCYBUG" val="False"/>
  <p:tag name="BITMAPFORMAT" val="png256"/>
  <p:tag name="DEBUGINTERACTIVE" val="True"/>
  <p:tag name="ORIGWIDTH" val="39"/>
  <p:tag name="PICTUREFILESIZE" val="165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pagestyle{empty}&#10;\usepackage{color}&#10;\begin{document}&#10;{\color{blue}&#10;&#10;$T$&#10;&#10;&#10;&#10;&#10;}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348"/>
  <p:tag name="BOXHEIGHT" val="560"/>
  <p:tag name="BOXFONT" val="9"/>
  <p:tag name="BOXWRAP" val="False"/>
  <p:tag name="WORKAROUNDTRANSPARENCYBUG" val="False"/>
  <p:tag name="BITMAPFORMAT" val="png256"/>
  <p:tag name="DEBUGINTERACTIVE" val="True"/>
  <p:tag name="ORIGWIDTH" val="7.875"/>
  <p:tag name="PICTUREFILESIZE" val="104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pagestyle{empty}&#10;\usepackage{color}&#10;\begin{document}&#10;{\color{blue}&#10;&#10;$T$&#10;&#10;&#10;&#10;&#10;}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348"/>
  <p:tag name="BOXHEIGHT" val="560"/>
  <p:tag name="BOXFONT" val="9"/>
  <p:tag name="BOXWRAP" val="False"/>
  <p:tag name="WORKAROUNDTRANSPARENCYBUG" val="False"/>
  <p:tag name="BITMAPFORMAT" val="png256"/>
  <p:tag name="DEBUGINTERACTIVE" val="True"/>
  <p:tag name="ORIGWIDTH" val="7.875"/>
  <p:tag name="PICTUREFILESIZE" val="104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pagestyle{empty}&#10;\usepackage{color}&#10;\begin{document}&#10;&#10;\color{red}&#10;&#10;\[&#10;\int_0^T u(t)dt \leq A&#10;\]&#10;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348"/>
  <p:tag name="BOXHEIGHT" val="417"/>
  <p:tag name="BOXFONT" val="9"/>
  <p:tag name="BOXWRAP" val="False"/>
  <p:tag name="WORKAROUNDTRANSPARENCYBUG" val="False"/>
  <p:tag name="BITMAPFORMAT" val="png256"/>
  <p:tag name="DEBUGINTERACTIVE" val="True"/>
  <p:tag name="ORIGWIDTH" val="64.875"/>
  <p:tag name="PICTUREFILESIZE" val="319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pagestyle{empty}&#10;\usepackage{color}&#10;\begin{document}&#10;{\color{blue}&#10;&#10;$T$&#10;&#10;&#10;&#10;&#10;}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348"/>
  <p:tag name="BOXHEIGHT" val="560"/>
  <p:tag name="BOXFONT" val="9"/>
  <p:tag name="BOXWRAP" val="False"/>
  <p:tag name="WORKAROUNDTRANSPARENCYBUG" val="False"/>
  <p:tag name="BITMAPFORMAT" val="png256"/>
  <p:tag name="DEBUGINTERACTIVE" val="True"/>
  <p:tag name="ORIGWIDTH" val="7.875"/>
  <p:tag name="PICTUREFILESIZE" val="104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pagestyle{empty}&#10;\usepackage{color}&#10;\begin{document}&#10;&#10;\color{red}&#10;&#10;\[&#10;\int_0^T u(t)dt \leq A&#10;\]&#10;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348"/>
  <p:tag name="BOXHEIGHT" val="417"/>
  <p:tag name="BOXFONT" val="9"/>
  <p:tag name="BOXWRAP" val="False"/>
  <p:tag name="WORKAROUNDTRANSPARENCYBUG" val="False"/>
  <p:tag name="BITMAPFORMAT" val="png256"/>
  <p:tag name="DEBUGINTERACTIVE" val="True"/>
  <p:tag name="ORIGWIDTH" val="64.875"/>
  <p:tag name="PICTUREFILESIZE" val="319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[12pt]{article}&#10;\pagestyle{empty}&#10;\newcommand{\R}{{\rm I \kern-2pt R}}&#10;\usepackage{color}&#10;&#10;\begin{document}&#10;\color{blue}&#10;&#10;\begin{eqnarray*}&#10;&amp;  \, u_{1} = {\color{red} 46.61}, \quad &#10;u_{2} = {\color{red} 45.31}, \quad &#10;u_{3} = {\color{red} 48.15}, \\&#10;&amp; u_{4} = {\color{red} 50.71}, \quad &#10;u_{5} = {\color{red} 53.20}, \quad&#10;u_{6} = {\color{red} 56.02},&#10;\end{eqnarray*}&#10;&#10;&#10;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604"/>
  <p:tag name="BOXHEIGHT" val="578"/>
  <p:tag name="BOXFONT" val="9"/>
  <p:tag name="BOXWRAP" val="False"/>
  <p:tag name="WORKAROUNDTRANSPARENCYBUG" val="False"/>
  <p:tag name="BITMAPFORMAT" val="png256"/>
  <p:tag name="DEBUGINTERACTIVE" val="True"/>
  <p:tag name="ORIGWIDTH" val="198"/>
  <p:tag name="PICTUREFILESIZE" val="860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pagestyle{empty}&#10;\usepackage{color}&#10;\begin{document}&#10;{\color{blue}&#10;&#10;$T$&#10;&#10;&#10;&#10;&#10;}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348"/>
  <p:tag name="BOXHEIGHT" val="560"/>
  <p:tag name="BOXFONT" val="9"/>
  <p:tag name="BOXWRAP" val="False"/>
  <p:tag name="WORKAROUNDTRANSPARENCYBUG" val="False"/>
  <p:tag name="BITMAPFORMAT" val="png256"/>
  <p:tag name="DEBUGINTERACTIVE" val="True"/>
  <p:tag name="ORIGWIDTH" val="7.875"/>
  <p:tag name="PICTUREFILESIZE" val="104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pagestyle{empty}&#10;\usepackage{color}&#10;\begin{document}&#10;{\color{blue}&#10;&#10;$T$&#10;&#10;&#10;&#10;&#10;}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348"/>
  <p:tag name="BOXHEIGHT" val="560"/>
  <p:tag name="BOXFONT" val="9"/>
  <p:tag name="BOXWRAP" val="False"/>
  <p:tag name="WORKAROUNDTRANSPARENCYBUG" val="False"/>
  <p:tag name="BITMAPFORMAT" val="png256"/>
  <p:tag name="DEBUGINTERACTIVE" val="True"/>
  <p:tag name="ORIGWIDTH" val="7.875"/>
  <p:tag name="PICTUREFILESIZE" val="10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pagestyle{empty}&#10;\usepackage{color}&#10;\begin{document}&#10;{\color{blue}&#10;&#10;$p(t)$&#10;&#10;&#10;&#10;&#10;}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348"/>
  <p:tag name="BOXHEIGHT" val="560"/>
  <p:tag name="BOXFONT" val="9"/>
  <p:tag name="BOXWRAP" val="False"/>
  <p:tag name="WORKAROUNDTRANSPARENCYBUG" val="False"/>
  <p:tag name="BITMAPFORMAT" val="png256"/>
  <p:tag name="DEBUGINTERACTIVE" val="True"/>
  <p:tag name="ORIGWIDTH" val="16.875"/>
  <p:tag name="PICTUREFILESIZE" val="149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pagestyle{empty}&#10;\usepackage{color}&#10;\begin{document}&#10;{\color{blue}&#10;&#10;$p(t)$&#10;&#10;&#10;&#10;&#10;}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348"/>
  <p:tag name="BOXHEIGHT" val="560"/>
  <p:tag name="BOXFONT" val="9"/>
  <p:tag name="BOXWRAP" val="False"/>
  <p:tag name="WORKAROUNDTRANSPARENCYBUG" val="False"/>
  <p:tag name="BITMAPFORMAT" val="png256"/>
  <p:tag name="DEBUGINTERACTIVE" val="True"/>
  <p:tag name="ORIGWIDTH" val="16.875"/>
  <p:tag name="PICTUREFILESIZE" val="149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pagestyle{empty}&#10;\usepackage{color}&#10;\begin{document}&#10;{\color{blue}&#10;&#10;$q(t)$&#10;&#10;&#10;&#10;&#10;}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348"/>
  <p:tag name="BOXHEIGHT" val="560"/>
  <p:tag name="BOXFONT" val="9"/>
  <p:tag name="BOXWRAP" val="False"/>
  <p:tag name="WORKAROUNDTRANSPARENCYBUG" val="False"/>
  <p:tag name="BITMAPFORMAT" val="png256"/>
  <p:tag name="DEBUGINTERACTIVE" val="True"/>
  <p:tag name="ORIGWIDTH" val="15"/>
  <p:tag name="PICTUREFILESIZE" val="144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pagestyle{empty}&#10;\usepackage{color}&#10;\begin{document}&#10;{\color{blue}&#10;&#10;$p(t)$&#10;&#10;&#10;&#10;&#10;}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348"/>
  <p:tag name="BOXHEIGHT" val="560"/>
  <p:tag name="BOXFONT" val="9"/>
  <p:tag name="BOXWRAP" val="False"/>
  <p:tag name="WORKAROUNDTRANSPARENCYBUG" val="False"/>
  <p:tag name="BITMAPFORMAT" val="png256"/>
  <p:tag name="DEBUGINTERACTIVE" val="True"/>
  <p:tag name="ORIGWIDTH" val="16.875"/>
  <p:tag name="PICTUREFILESIZE" val="149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pagestyle{empty}&#10;\usepackage{color}&#10;\begin{document}&#10;{\color{blue}&#10;&#10;$u(t)$&#10;&#10;&#10;&#10;&#10;}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348"/>
  <p:tag name="BOXHEIGHT" val="560"/>
  <p:tag name="BOXFONT" val="9"/>
  <p:tag name="BOXWRAP" val="False"/>
  <p:tag name="WORKAROUNDTRANSPARENCYBUG" val="False"/>
  <p:tag name="BITMAPFORMAT" val="png256"/>
  <p:tag name="DEBUGINTERACTIVE" val="True"/>
  <p:tag name="ORIGWIDTH" val="16.875"/>
  <p:tag name="PICTUREFILESIZE" val="147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pagestyle{empty}&#10;\usepackage{color}&#10;\begin{document}&#10;{\color{blue}&#10;&#10;$q(t)$&#10;&#10;&#10;&#10;&#10;}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348"/>
  <p:tag name="BOXHEIGHT" val="560"/>
  <p:tag name="BOXFONT" val="9"/>
  <p:tag name="BOXWRAP" val="False"/>
  <p:tag name="WORKAROUNDTRANSPARENCYBUG" val="False"/>
  <p:tag name="BITMAPFORMAT" val="png256"/>
  <p:tag name="DEBUGINTERACTIVE" val="True"/>
  <p:tag name="ORIGWIDTH" val="15"/>
  <p:tag name="PICTUREFILESIZE" val="144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pagestyle{empty}&#10;\usepackage{color}&#10;\begin{document}&#10;{\color{magenta}&#10;&#10;&#10;&#10;$\xi = 0.084$ &#10;&#10;}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348"/>
  <p:tag name="BOXHEIGHT" val="554"/>
  <p:tag name="BOXFONT" val="9"/>
  <p:tag name="BOXWRAP" val="False"/>
  <p:tag name="WORKAROUNDTRANSPARENCYBUG" val="False"/>
  <p:tag name="BITMAPFORMAT" val="png256"/>
  <p:tag name="DEBUGINTERACTIVE" val="True"/>
  <p:tag name="ORIGWIDTH" val="42"/>
  <p:tag name="PICTUREFILESIZE" val="188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pagestyle{empty}&#10;\usepackage{color}&#10;\begin{document}&#10;{\color{magenta}&#10;&#10;&#10;$b=5.85$ &#10;&#10;}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348"/>
  <p:tag name="BOXHEIGHT" val="434"/>
  <p:tag name="BOXFONT" val="9"/>
  <p:tag name="BOXWRAP" val="False"/>
  <p:tag name="WORKAROUNDTRANSPARENCYBUG" val="False"/>
  <p:tag name="BITMAPFORMAT" val="png256"/>
  <p:tag name="DEBUGINTERACTIVE" val="True"/>
  <p:tag name="ORIGWIDTH" val="34.875"/>
  <p:tag name="PICTUREFILESIZE" val="167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4811</TotalTime>
  <Words>1154</Words>
  <Application>Microsoft Office PowerPoint</Application>
  <PresentationFormat>On-screen Show (4:3)</PresentationFormat>
  <Paragraphs>321</Paragraphs>
  <Slides>55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Arial</vt:lpstr>
      <vt:lpstr>Arial Black</vt:lpstr>
      <vt:lpstr>Cambria Math</vt:lpstr>
      <vt:lpstr>Default Design</vt:lpstr>
      <vt:lpstr>PowerPoint Presentation</vt:lpstr>
      <vt:lpstr>STEROWANIE  OPTYMALNE</vt:lpstr>
      <vt:lpstr>STEROWANIE  OPTYMALNE</vt:lpstr>
      <vt:lpstr>STEROWANIE  OPTYMALNE JAKO DYSCYPLINA</vt:lpstr>
      <vt:lpstr>INNE ZASTOSOWANIA</vt:lpstr>
      <vt:lpstr>INNE ZASTOSOWANIA</vt:lpstr>
      <vt:lpstr>INNE ZASTOSOWANIA</vt:lpstr>
      <vt:lpstr>PowerPoint Presentation</vt:lpstr>
      <vt:lpstr>PowerPoint Presentation</vt:lpstr>
      <vt:lpstr>I Faza  – Wzrost Nienaczyniowy</vt:lpstr>
      <vt:lpstr>II Faza  – Angiogeneza</vt:lpstr>
      <vt:lpstr>III Faza  – Metastaza</vt:lpstr>
      <vt:lpstr>PODSUMOWUJĄC</vt:lpstr>
      <vt:lpstr>ANTY-ANGIOGENEZA GUZA</vt:lpstr>
      <vt:lpstr>ANTY-ANGIOGENEZA GUZA</vt:lpstr>
      <vt:lpstr>ANTY-ANGIOGENEZA GUZA</vt:lpstr>
      <vt:lpstr>ANTY-ANGIOGENEZA GUZA</vt:lpstr>
      <vt:lpstr>PowerPoint Presentation</vt:lpstr>
      <vt:lpstr>KONSTRUKCJA MODELU</vt:lpstr>
      <vt:lpstr>KONSTRUKCJA MODELU</vt:lpstr>
      <vt:lpstr>KONSTRUKCJA MODELU</vt:lpstr>
      <vt:lpstr>FUNKCJE WZROSTU</vt:lpstr>
      <vt:lpstr>FUNKCJE WZROSTU</vt:lpstr>
      <vt:lpstr>FUNKCJE WZROSTU</vt:lpstr>
      <vt:lpstr>FUNKCJE WZROSTU</vt:lpstr>
      <vt:lpstr>RÓWNANIE UNACZYNIENIA</vt:lpstr>
      <vt:lpstr>RÓWNANIE UNACZYNIENIA</vt:lpstr>
      <vt:lpstr>RÓWNANIE UNACZYNIENIA</vt:lpstr>
      <vt:lpstr>RÓWNANIE UNACZYNIENIA</vt:lpstr>
      <vt:lpstr>PARAMETRY MODELU</vt:lpstr>
      <vt:lpstr>OGRANICZENIE CAŁKOWITEJ DAWKI</vt:lpstr>
      <vt:lpstr>OGRANICZENIE CAŁKOWITEJ DAWKI</vt:lpstr>
      <vt:lpstr>OGRANICZENIE CAŁKOWITEJ DAWKI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MOŻLIWE ROZWIĄZANIA</vt:lpstr>
      <vt:lpstr>MOŻLIWE ROZWIĄZANIA</vt:lpstr>
      <vt:lpstr>MAPA ROZWIĄZAŃ OPTYMALNYCH </vt:lpstr>
      <vt:lpstr>STEROWANIE OPTYMALNE</vt:lpstr>
      <vt:lpstr>OPTIMALNE DZIENNE DAWKI</vt:lpstr>
      <vt:lpstr>PowerPoint Presentation</vt:lpstr>
      <vt:lpstr>Terapie Łączowe</vt:lpstr>
      <vt:lpstr>Terapie Łączowe</vt:lpstr>
      <vt:lpstr>Terapie Łączowe</vt:lpstr>
      <vt:lpstr>PowerPoint Presentation</vt:lpstr>
      <vt:lpstr>PowerPoint Presentation</vt:lpstr>
      <vt:lpstr>W JAKIEJ KOLEJNOŚCI ?</vt:lpstr>
      <vt:lpstr>W JAKIEJ KOLEJNOŚCI ?</vt:lpstr>
      <vt:lpstr>W JAKIEJ KOLEJNOŚCI ?</vt:lpstr>
      <vt:lpstr>TERAPIA MATEMATYCZNIE OPTYMALNA</vt:lpstr>
      <vt:lpstr>MEDYCZNIE - “Pruning”</vt:lpstr>
      <vt:lpstr>PowerPoint Presentation</vt:lpstr>
    </vt:vector>
  </TitlesOfParts>
  <Company>SIUE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Ursula Ledzewicz</dc:creator>
  <cp:lastModifiedBy>Urszula Ledzewicz</cp:lastModifiedBy>
  <cp:revision>938</cp:revision>
  <dcterms:created xsi:type="dcterms:W3CDTF">2003-11-24T17:18:04Z</dcterms:created>
  <dcterms:modified xsi:type="dcterms:W3CDTF">2022-05-12T01:04:36Z</dcterms:modified>
</cp:coreProperties>
</file>